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sldIdLst>
    <p:sldId id="256" r:id="rId2"/>
    <p:sldId id="259" r:id="rId3"/>
    <p:sldId id="257" r:id="rId4"/>
    <p:sldId id="271" r:id="rId5"/>
    <p:sldId id="258" r:id="rId6"/>
    <p:sldId id="260" r:id="rId7"/>
    <p:sldId id="268" r:id="rId8"/>
    <p:sldId id="261" r:id="rId9"/>
    <p:sldId id="266" r:id="rId10"/>
    <p:sldId id="267" r:id="rId11"/>
    <p:sldId id="262" r:id="rId12"/>
    <p:sldId id="263" r:id="rId13"/>
    <p:sldId id="264" r:id="rId14"/>
    <p:sldId id="285" r:id="rId15"/>
    <p:sldId id="288" r:id="rId16"/>
    <p:sldId id="286" r:id="rId17"/>
    <p:sldId id="287" r:id="rId18"/>
    <p:sldId id="289" r:id="rId19"/>
    <p:sldId id="265" r:id="rId20"/>
    <p:sldId id="284" r:id="rId21"/>
    <p:sldId id="275" r:id="rId22"/>
    <p:sldId id="294" r:id="rId23"/>
    <p:sldId id="293" r:id="rId24"/>
    <p:sldId id="292" r:id="rId25"/>
    <p:sldId id="291" r:id="rId26"/>
    <p:sldId id="272" r:id="rId27"/>
    <p:sldId id="269" r:id="rId28"/>
    <p:sldId id="297" r:id="rId29"/>
    <p:sldId id="296" r:id="rId30"/>
    <p:sldId id="295" r:id="rId31"/>
    <p:sldId id="270" r:id="rId32"/>
    <p:sldId id="282" r:id="rId33"/>
    <p:sldId id="283" r:id="rId34"/>
    <p:sldId id="298"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2"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9:39:22.677"/>
    </inkml:context>
    <inkml:brush xml:id="br0">
      <inkml:brushProperty name="width" value="0.05" units="cm"/>
      <inkml:brushProperty name="height" value="0.05" units="cm"/>
      <inkml:brushProperty name="color" value="#FFFFFF"/>
    </inkml:brush>
  </inkml:definitions>
  <inkml:trace contextRef="#ctx0" brushRef="#br0">1608 1280 24575,'18'0'0,"-1"-1"0,1 0 0,25-7 0,12-2 0,251-45 0,248-54-1638,242-67-5164,985-236 2126,-1037 245 4271,-142 38 224,-128 37-58,-104 34-539,86 5 1877,-324 45 1671,183 12 0,-282-1-1595,1 1 0,-1 1 1,-1 2-1,1 1 0,36 15 1,-66-21-1051,1-1 0,0 1 0,-1 0 0,1 0 0,-1 0 0,5 4 0,-7-5-118,-1-1 0,0 1 0,1-1 0,-1 0 1,0 1-1,1-1 0,-1 1 0,0-1 0,0 1 0,1-1 0,-1 1 0,0-1 0,0 1 0,0-1 0,0 1 0,0-1 0,1 1 0,-1-1 0,0 1 1,0-1-1,0 1 0,-1-1 0,1 1 0,0-1 0,0 2 0,-1-1-9,0 0 0,0 0 0,1 0 0,-1 0-1,0 0 1,-1 0 0,1 0 0,0 0 0,0 0 0,0 0 0,-1-1 0,1 1 0,0 0 0,-3 0 0,-25 10 2,-48 10 0,-244 51 0,-325 56-1130,-299 47-3393,-96 13 2636,44-19-1137,111-26 1762,131-27-761,139-30 1291,128-24-174,124-17 1003,-40 0 2074,327-39 44,55-5-747,37-2 1757,16 2-1286,-1 2 1,54 11-1,10 2-1446,69 2-493,47-6 0,149 5-718,471 13-2876,1151-4 2454,-1937-26 1047,60 1 1239,-37 11 3012,-63-11-4032,16 4-1,-16-2-146,-10-2 32,-223-5-11,146-1 0,-246-15-555,105 7-523,-1710-73-4200,1890 86 5718,1325-7 1229,-19-82-659,-918 56-1222,-92 3-312,150-11-15,-388 41 1561,-27 1 875,-225 4-1313,-161 7-1359,-261 6-2322,-2204 45-2309,2466-57 5305,-6-1-404,340-1 505,64-4 46,0 0 1,0 0-1,0 0 0,0 0 1,1 0-1,-1 0 0,0 1 1,0-1-1,0 0 0,0 0 1,0 0-1,0 0 0,0 0 1,0 1-1,0-1 0,0 0 1,0 0-1,0 0 0,0 0 1,0 0-1,0 1 0,0-1 1,0 0-1,0 0 0,0 0 1,0 0-1,0 0 1,0 1-1,0-1 0,0 0 1,0 0-1,-1 0 0,1 0 1,0 0-1,0 0 0,0 1 1,20 2 1514,48 3 2047,75 11 741,-34-1-4237,197 3-1,108-29-1208,-338 7 671,370-25-847,796-152-1,-1153 161 1116,408-73-146,-403 80 1275,2 5 0,-1 3 1,121 12-1,-198-7-891,1 1 0,-1 0 0,0 1 0,-1 1-1,1 1 1,-1 1 0,31 14 0,-38-13-80,-12-1 0,-36 5 0,-254 37-101,122-23-513,-314 53-2245,-160 33 1363,-333 68-2123,-737 124 3328,1396-256 291,289-42 141,63-9 1102,-9 2-89,109-9 4130,65 1-3792,86-6-2265,62-10-984,116-7 613,971-57-2529,19 55 2698,-1278 39 2734,-29-1 3761,-55-3-4811,-152-6-709,8-1 0,-543-54-1011,-8 1-3032,-2211-151-2452,2502 198 6320,282 14 1111,31-1-876,0 0 0,0 0 0,0 0 1,0 0-1,0 0 0,0 0 0,0 0 1,0 0-1,0 1 0,0-1 0,41 3 3001,204 12 1820,212 11-2578,596 25-6495,1178-8-1327,-1849-52 5390,-259 1 2602,5-3 3401,-111 7-4981,-25 1-476,-41-2-353,-309-1-64,-67 18-994,-166 9-2981,-53 6 2981,48 0 404,107-3-1771,128-4 1640,352-19 704,-357 25-622,316-19 1860,50-7-1195,0 0-1,0 0 1,0 0 0,0 0 0,0 0-1,0 1 1,0-1 0,0 0 0,0 0 0,0 0-1,0 0 1,0 0 0,0 0 0,0 0-1,0 0 1,0 0 0,0 0 0,0 0-1,0 1 1,0-1 0,0 0 0,0 0-1,0 0 1,0 0 0,0 0 0,0 0-1,0 0 1,0 0 0,0 0 0,0 0 0,-1 0-1,1 0 1,0 0 0,0 0 0,0 1-1,0-1 1,0 0 0,0 0 0,0 0-1,0 0 1,0 0 0,0 0 0,0 0-1,22 1 1109,331 0 5800,180-8-7763,996-65-7193,-729 26 5613,-450 30 1977,-200 9 335,190-6 337,-114 17 6831,-207-2-4533,-19-1-2495,0-1 0,0 0 0,0 0-1,0 0 1,0 0 0,0 0 0,0 1 557,0-1-557,-37 3 965,8 0-1150,-445 33-491,4 1-1901,-108 18 1030,-1974 241-4904,2487-288 6377,-153 26 419,192-27 899,44-5 88,258-22 6250,10-26-7378,-169 26-467,287-49-1411,105-24 481,238-50-2278,1009-216 1507,-1552 319 2191,-184 35 384,-17 2 546,-32-3 1630,21 5-2454,-278-47 366,-75-20-1428,-204-50-2328,-61-16 989</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9:39:25.125"/>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2T09:39:28.107"/>
    </inkml:context>
    <inkml:brush xml:id="br0">
      <inkml:brushProperty name="width" value="0.35" units="cm"/>
      <inkml:brushProperty name="height" value="0.35" units="cm"/>
      <inkml:brushProperty name="color" value="#FFFFFF"/>
    </inkml:brush>
  </inkml:definitions>
  <inkml:trace contextRef="#ctx0" brushRef="#br0">1878 347 24575,'1084'61'-1692,"-928"-48"1418,1307 162-4277,-1271-153 4590,-67-15 2747,-98-4-2270,0 1-1,0 1 0,-1 1 1,0 1-1,0 2 0,33 15 1,-35-15-432,20 5-84,0-2 0,0-3 0,1-1 0,56 3 0,1 0 0,-41-6 0,1-2 0,0-4 0,85-10 0,53-2 0,-193 13 0,-1-1 0,1 1 0,0-1 0,-1 0 0,0-1 0,1 1 0,-1-2 0,10-3 0,-14 5 0,-1 0 0,0 1 0,0-1 0,0 0 0,0 0 0,0 0 0,0 0 0,0 0 0,0 0 0,0 0 0,-1 0 0,1 0 0,0 0 0,0 0 0,-1 0 0,1-1 0,-1 1 0,1 0 0,-1-2 0,0 1 0,0 0 0,0 0 0,0 0 0,-1 1 0,1-1 0,-1 0 0,1 0 0,-1 0 0,0 0 0,1 1 0,-1-1 0,0 0 0,0 1 0,0-1 0,-1 0 0,1 1 0,-2-2 0,-5-4 0,0 0 0,0 1 0,-1 1 0,1-1 0,-1 1 0,-1 1 0,1 0 0,0 0 0,-1 1 0,0 0 0,-16-3 0,1 0 0,-416-95 0,156 41 0,247 52 0,0 1 0,-1 2 0,1 2 0,-52 2 0,-4 2 0,37 0 0,-110 13 0,129-9 0,-53 1 0,236-8 20,312-9-204,-136-8-529,857-25 1284,-1084 44-378,-19-1-155,0 3 0,83 13-1,-123-6-37,-87-7 0,39-2 0,-148 0 0,-102 0-164,-130 1-655,-1640 17-3113,1656-11 2949,84 4 0,-78 19-631,129 0 4033,89-13 3345,71-9-5660,0-3 1,-117-9-1,175 3-105,-204-18 1,71 3 0,-294-33 0,-71-6 0,-407 45 0,858 11 0,870-2-164,189-51-2180,3-46 177,-15-4 2140,-33-5 1026,-838 99 701,108 5 1,-140 4-1399,-63-1-302,1 1 0,-1 0 0,1 1 0,16 4 0,-25-5 0,1-1 0,-1 1 0,0 0 0,1 0 0,-1 0 0,0 0 0,1 0 0,-1 0 0,0 1 0,0-1 0,0 1 0,0-1 0,0 1 0,-1 0 0,1 0 0,0 0 0,-1 0 0,0 0 0,1 0 0,-1 0 0,0 1 0,0-1 0,0 0 0,1 5 0,-2-6 0,0 1 0,0-1 0,0 1 0,-1-1 0,1 0 0,0 1 0,-1-1 0,1 1 0,-1-1 0,1 0 0,-1 1 0,0-1 0,0 0 0,1 1 0,-1-1 0,0 0 0,0 0 0,0 0 0,0 0 0,-1 0 0,1 0 0,0 0 0,0 0 0,0-1 0,-3 2 0,-37 13 0,-40 2 0,-2-4 0,-127 4 0,157-14 0,-1107 47-2267,1069-49-3657</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20.png>
</file>

<file path=ppt/media/image23.png>
</file>

<file path=ppt/media/image230.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2733991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0AF42B-7806-4B78-B640-9CE331412FC0}" type="datetimeFigureOut">
              <a:rPr lang="en-US" smtClean="0"/>
              <a:t>5/13/2022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2820034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5005471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292932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5312920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40895223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9205330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088573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494487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46322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AF42B-7806-4B78-B640-9CE331412FC0}" type="datetimeFigureOut">
              <a:rPr lang="en-US" smtClean="0"/>
              <a:t>5/13/2022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3961253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0AF42B-7806-4B78-B640-9CE331412FC0}" type="datetimeFigureOut">
              <a:rPr lang="en-US" smtClean="0"/>
              <a:t>5/13/2022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113367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0AF42B-7806-4B78-B640-9CE331412FC0}" type="datetimeFigureOut">
              <a:rPr lang="en-US" smtClean="0"/>
              <a:t>5/13/2022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2856782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80AF42B-7806-4B78-B640-9CE331412FC0}" type="datetimeFigureOut">
              <a:rPr lang="en-US" smtClean="0"/>
              <a:t>5/13/2022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4262919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0AF42B-7806-4B78-B640-9CE331412FC0}" type="datetimeFigureOut">
              <a:rPr lang="en-US" smtClean="0"/>
              <a:t>5/13/2022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1972093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0AF42B-7806-4B78-B640-9CE331412FC0}" type="datetimeFigureOut">
              <a:rPr lang="en-US" smtClean="0"/>
              <a:t>5/13/2022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1664689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0AF42B-7806-4B78-B640-9CE331412FC0}" type="datetimeFigureOut">
              <a:rPr lang="en-US" smtClean="0"/>
              <a:t>5/13/2022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8ECB6-128D-453E-86B4-37006FF0AD05}" type="slidenum">
              <a:rPr lang="en-US" smtClean="0"/>
              <a:t>‹#›</a:t>
            </a:fld>
            <a:endParaRPr lang="en-US"/>
          </a:p>
        </p:txBody>
      </p:sp>
    </p:spTree>
    <p:extLst>
      <p:ext uri="{BB962C8B-B14F-4D97-AF65-F5344CB8AC3E}">
        <p14:creationId xmlns:p14="http://schemas.microsoft.com/office/powerpoint/2010/main" val="212084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80AF42B-7806-4B78-B640-9CE331412FC0}" type="datetimeFigureOut">
              <a:rPr lang="en-US" smtClean="0"/>
              <a:t>5/13/2022</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C8ECB6-128D-453E-86B4-37006FF0AD05}" type="slidenum">
              <a:rPr lang="en-US" smtClean="0"/>
              <a:t>‹#›</a:t>
            </a:fld>
            <a:endParaRPr lang="en-US"/>
          </a:p>
        </p:txBody>
      </p:sp>
    </p:spTree>
    <p:extLst>
      <p:ext uri="{BB962C8B-B14F-4D97-AF65-F5344CB8AC3E}">
        <p14:creationId xmlns:p14="http://schemas.microsoft.com/office/powerpoint/2010/main" val="2415877204"/>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 id="2147483821" r:id="rId12"/>
    <p:sldLayoutId id="2147483822" r:id="rId13"/>
    <p:sldLayoutId id="2147483823" r:id="rId14"/>
    <p:sldLayoutId id="2147483824" r:id="rId15"/>
    <p:sldLayoutId id="2147483825" r:id="rId16"/>
    <p:sldLayoutId id="2147483826"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27.png"/><Relationship Id="rId7" Type="http://schemas.openxmlformats.org/officeDocument/2006/relationships/image" Target="../media/image220.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210.png"/><Relationship Id="rId4" Type="http://schemas.openxmlformats.org/officeDocument/2006/relationships/customXml" Target="../ink/ink1.xml"/><Relationship Id="rId9" Type="http://schemas.openxmlformats.org/officeDocument/2006/relationships/image" Target="../media/image230.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cdc.gov/mmwr/volumes/65/wr/mm6544a3.htm#F1_down" TargetMode="External"/><Relationship Id="rId7" Type="http://schemas.openxmlformats.org/officeDocument/2006/relationships/hyperlink" Target="https://www.cdc.gov/tobacco/campaign/tips/resources/data/cigarette-smoking-in-united-states.html" TargetMode="External"/><Relationship Id="rId2" Type="http://schemas.openxmlformats.org/officeDocument/2006/relationships/hyperlink" Target="https://gco.iarc.fr/causes/alcohol/tools-bars?mode=2&amp;sex=0&amp;population=900&amp;population_group=4&amp;country=4&amp;continent=0&amp;cancer=40&amp;key=attr_cases&amp;lock_scale=0&amp;nb_results=10&amp;age_group=3&amp;colored=1" TargetMode="External"/><Relationship Id="rId1" Type="http://schemas.openxmlformats.org/officeDocument/2006/relationships/slideLayout" Target="../slideLayouts/slideLayout2.xml"/><Relationship Id="rId6" Type="http://schemas.openxmlformats.org/officeDocument/2006/relationships/hyperlink" Target="https://chronicdata.cdc.gov/Alcohol-Related-Disease-Impact/Alcohol-Related-Disease-Impact-ARDI-Application-Al/iz9a-43bv" TargetMode="External"/><Relationship Id="rId5" Type="http://schemas.openxmlformats.org/officeDocument/2006/relationships/hyperlink" Target="https://ourworldindata.org/smoking" TargetMode="External"/><Relationship Id="rId4" Type="http://schemas.openxmlformats.org/officeDocument/2006/relationships/hyperlink" Target="https://www.cdc.gov/mmwr/preview/mmwrhtml/mm5944a2.ht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cdc.gov/mmwr/preview/mmwrhtml/mm5944a2.htm" TargetMode="External"/><Relationship Id="rId2" Type="http://schemas.openxmlformats.org/officeDocument/2006/relationships/hyperlink" Target="https://www.cdc.gov/mmwr/volumes/65/wr/mm6544a3.htm#F1_down" TargetMode="External"/><Relationship Id="rId1" Type="http://schemas.openxmlformats.org/officeDocument/2006/relationships/slideLayout" Target="../slideLayouts/slideLayout2.xml"/><Relationship Id="rId4" Type="http://schemas.openxmlformats.org/officeDocument/2006/relationships/hyperlink" Target="https://www.cdc.gov/tobacco/data_statistics/fact_sheets/health_effects/effects_cig_smoking/"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gco.iarc.fr/causes/alcohol/tools-bars?mode=2&amp;sex=0&amp;population=900&amp;population_group=4&amp;country=4&amp;continent=0&amp;cancer=40&amp;key=attr_cases&amp;lock_scale=0&amp;nb_results=10&amp;age_group=3&amp;colored=1" TargetMode="External"/><Relationship Id="rId3" Type="http://schemas.openxmlformats.org/officeDocument/2006/relationships/hyperlink" Target="https://ourworldindata.org/smoking" TargetMode="External"/><Relationship Id="rId7" Type="http://schemas.openxmlformats.org/officeDocument/2006/relationships/hyperlink" Target="https://www.cdc.gov/cancer/alcohol/" TargetMode="External"/><Relationship Id="rId2" Type="http://schemas.openxmlformats.org/officeDocument/2006/relationships/hyperlink" Target="https://www.cancer.org/treatment/understanding-your-diagnosis/what-is-cancer.html" TargetMode="External"/><Relationship Id="rId1" Type="http://schemas.openxmlformats.org/officeDocument/2006/relationships/slideLayout" Target="../slideLayouts/slideLayout2.xml"/><Relationship Id="rId6" Type="http://schemas.openxmlformats.org/officeDocument/2006/relationships/hyperlink" Target="https://www.cdc.gov/mmwr/pdf/rr/rr6401.pdf" TargetMode="External"/><Relationship Id="rId11" Type="http://schemas.openxmlformats.org/officeDocument/2006/relationships/hyperlink" Target="https://worldpopulationreview.com/country-rankings/alcohol-consumption-by-country" TargetMode="External"/><Relationship Id="rId5" Type="http://schemas.openxmlformats.org/officeDocument/2006/relationships/hyperlink" Target="https://www.cancer.gov/news-events/cancer-currents-blog/2018/lung-cancer-biologic-differences-race" TargetMode="External"/><Relationship Id="rId10" Type="http://schemas.openxmlformats.org/officeDocument/2006/relationships/hyperlink" Target="https://www.worldometers.info/" TargetMode="External"/><Relationship Id="rId4" Type="http://schemas.openxmlformats.org/officeDocument/2006/relationships/hyperlink" Target="https://www.cdc.gov/mmwr/preview/mmwrhtml/mm5944a2.htm" TargetMode="External"/><Relationship Id="rId9" Type="http://schemas.openxmlformats.org/officeDocument/2006/relationships/hyperlink" Target="https://www.wcrf.org/cancer-trends/worldwide-cancer-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4F908-41C3-1EC9-1CB1-C28ACFE53AC2}"/>
              </a:ext>
            </a:extLst>
          </p:cNvPr>
          <p:cNvSpPr>
            <a:spLocks noGrp="1"/>
          </p:cNvSpPr>
          <p:nvPr>
            <p:ph type="ctrTitle"/>
          </p:nvPr>
        </p:nvSpPr>
        <p:spPr/>
        <p:txBody>
          <a:bodyPr>
            <a:normAutofit/>
          </a:bodyPr>
          <a:lstStyle/>
          <a:p>
            <a:r>
              <a:rPr lang="en-US" sz="4000" b="0" i="0" u="none" strike="noStrike" dirty="0">
                <a:solidFill>
                  <a:srgbClr val="000000"/>
                </a:solidFill>
                <a:effectLst/>
                <a:latin typeface="Arial" panose="020B0604020202020204" pitchFamily="34" charset="0"/>
                <a:cs typeface="Arial" panose="020B0604020202020204" pitchFamily="34" charset="0"/>
              </a:rPr>
              <a:t>Analysis of Correlation Between Smoking/Drinking and Cancer</a:t>
            </a:r>
            <a:endParaRPr lang="en-US" sz="40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3E8CED55-6E4A-DEAE-5E5A-9E1479F185FB}"/>
              </a:ext>
            </a:extLst>
          </p:cNvPr>
          <p:cNvSpPr>
            <a:spLocks noGrp="1"/>
          </p:cNvSpPr>
          <p:nvPr>
            <p:ph type="subTitle" idx="1"/>
          </p:nvPr>
        </p:nvSpPr>
        <p:spPr/>
        <p:txBody>
          <a:bodyPr/>
          <a:lstStyle/>
          <a:p>
            <a:pPr algn="ctr" rtl="0">
              <a:spcBef>
                <a:spcPts val="0"/>
              </a:spcBef>
              <a:spcAft>
                <a:spcPts val="0"/>
              </a:spcAft>
            </a:pPr>
            <a:r>
              <a:rPr lang="en-US" sz="1800" b="0" i="0" u="none" strike="noStrike" dirty="0">
                <a:solidFill>
                  <a:srgbClr val="595959"/>
                </a:solidFill>
                <a:effectLst/>
                <a:latin typeface="Arial" panose="020B0604020202020204" pitchFamily="34" charset="0"/>
                <a:cs typeface="Arial" panose="020B0604020202020204" pitchFamily="34" charset="0"/>
              </a:rPr>
              <a:t>By Cesar De Paula, Angel Zuniga, and Daniel Pasion</a:t>
            </a:r>
            <a:endParaRPr lang="en-US" b="0" dirty="0">
              <a:effectLst/>
              <a:latin typeface="Arial" panose="020B0604020202020204" pitchFamily="34" charset="0"/>
              <a:cs typeface="Arial" panose="020B0604020202020204" pitchFamily="34" charset="0"/>
            </a:endParaRPr>
          </a:p>
          <a:p>
            <a:br>
              <a:rPr lang="en-US" dirty="0"/>
            </a:br>
            <a:endParaRPr lang="en-US" dirty="0"/>
          </a:p>
        </p:txBody>
      </p:sp>
    </p:spTree>
    <p:extLst>
      <p:ext uri="{BB962C8B-B14F-4D97-AF65-F5344CB8AC3E}">
        <p14:creationId xmlns:p14="http://schemas.microsoft.com/office/powerpoint/2010/main" val="887768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3B4B4-331C-A9BE-3C35-15248F43C117}"/>
              </a:ext>
            </a:extLst>
          </p:cNvPr>
          <p:cNvSpPr>
            <a:spLocks noGrp="1"/>
          </p:cNvSpPr>
          <p:nvPr>
            <p:ph type="title"/>
          </p:nvPr>
        </p:nvSpPr>
        <p:spPr/>
        <p:txBody>
          <a:bodyPr/>
          <a:lstStyle/>
          <a:p>
            <a:endParaRPr lang="en-US"/>
          </a:p>
        </p:txBody>
      </p:sp>
      <p:pic>
        <p:nvPicPr>
          <p:cNvPr id="4" name="Picture 2">
            <a:extLst>
              <a:ext uri="{FF2B5EF4-FFF2-40B4-BE49-F238E27FC236}">
                <a16:creationId xmlns:a16="http://schemas.microsoft.com/office/drawing/2014/main" id="{1535E104-203D-5644-2E8F-68DA2DBC421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50274" y="483296"/>
            <a:ext cx="8333242" cy="5891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439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075EB-55D9-28F6-7F9A-30DC357925DA}"/>
              </a:ext>
            </a:extLst>
          </p:cNvPr>
          <p:cNvSpPr>
            <a:spLocks noGrp="1"/>
          </p:cNvSpPr>
          <p:nvPr>
            <p:ph type="title"/>
          </p:nvPr>
        </p:nvSpPr>
        <p:spPr/>
        <p:txBody>
          <a:bodyPr/>
          <a:lstStyle/>
          <a:p>
            <a:pPr algn="ctr"/>
            <a:r>
              <a:rPr lang="en-US" dirty="0"/>
              <a:t>Effected Parties</a:t>
            </a:r>
          </a:p>
        </p:txBody>
      </p:sp>
      <p:pic>
        <p:nvPicPr>
          <p:cNvPr id="4098" name="Picture 2">
            <a:extLst>
              <a:ext uri="{FF2B5EF4-FFF2-40B4-BE49-F238E27FC236}">
                <a16:creationId xmlns:a16="http://schemas.microsoft.com/office/drawing/2014/main" id="{B1F9F47D-AAEE-A68F-709A-49A850E63FE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23509" y="1898877"/>
            <a:ext cx="6729686" cy="45466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71E9FC5-15D5-FC89-5CA2-1F8E0FC4CEFD}"/>
              </a:ext>
            </a:extLst>
          </p:cNvPr>
          <p:cNvSpPr txBox="1"/>
          <p:nvPr/>
        </p:nvSpPr>
        <p:spPr>
          <a:xfrm>
            <a:off x="742950" y="2009775"/>
            <a:ext cx="4338638" cy="1477328"/>
          </a:xfrm>
          <a:prstGeom prst="rect">
            <a:avLst/>
          </a:prstGeom>
          <a:noFill/>
        </p:spPr>
        <p:txBody>
          <a:bodyPr wrap="square" rtlCol="0">
            <a:spAutoFit/>
          </a:bodyPr>
          <a:lstStyle/>
          <a:p>
            <a:r>
              <a:rPr lang="en-US" dirty="0"/>
              <a:t>Although, smoking has become less prevalent, lung cancer incidences are still common.</a:t>
            </a:r>
          </a:p>
          <a:p>
            <a:endParaRPr lang="en-US" dirty="0"/>
          </a:p>
          <a:p>
            <a:r>
              <a:rPr lang="en-US" dirty="0"/>
              <a:t>Disparity among various ethnicities.</a:t>
            </a:r>
          </a:p>
        </p:txBody>
      </p:sp>
    </p:spTree>
    <p:extLst>
      <p:ext uri="{BB962C8B-B14F-4D97-AF65-F5344CB8AC3E}">
        <p14:creationId xmlns:p14="http://schemas.microsoft.com/office/powerpoint/2010/main" val="2775557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530E2-DE6A-6754-8E67-5858EA26C39C}"/>
              </a:ext>
            </a:extLst>
          </p:cNvPr>
          <p:cNvSpPr>
            <a:spLocks noGrp="1"/>
          </p:cNvSpPr>
          <p:nvPr>
            <p:ph type="title"/>
          </p:nvPr>
        </p:nvSpPr>
        <p:spPr>
          <a:xfrm>
            <a:off x="1484311" y="5080"/>
            <a:ext cx="10018713" cy="1752599"/>
          </a:xfrm>
        </p:spPr>
        <p:txBody>
          <a:bodyPr/>
          <a:lstStyle/>
          <a:p>
            <a:pPr algn="ctr"/>
            <a:r>
              <a:rPr lang="en-US" dirty="0"/>
              <a:t>Cancers Caused by Alcohol (US)</a:t>
            </a:r>
          </a:p>
        </p:txBody>
      </p:sp>
      <p:pic>
        <p:nvPicPr>
          <p:cNvPr id="1028" name="Picture 4">
            <a:extLst>
              <a:ext uri="{FF2B5EF4-FFF2-40B4-BE49-F238E27FC236}">
                <a16:creationId xmlns:a16="http://schemas.microsoft.com/office/drawing/2014/main" id="{EA16BCAD-9EDE-FC5F-CD4F-43F41BE76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438" y="1496646"/>
            <a:ext cx="7256184" cy="4971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636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8C688-147F-399B-D565-A1A9D6796220}"/>
              </a:ext>
            </a:extLst>
          </p:cNvPr>
          <p:cNvSpPr>
            <a:spLocks noGrp="1"/>
          </p:cNvSpPr>
          <p:nvPr>
            <p:ph type="title"/>
          </p:nvPr>
        </p:nvSpPr>
        <p:spPr>
          <a:xfrm>
            <a:off x="836612" y="1989221"/>
            <a:ext cx="3932237" cy="1600200"/>
          </a:xfrm>
        </p:spPr>
        <p:txBody>
          <a:bodyPr/>
          <a:lstStyle/>
          <a:p>
            <a:pPr algn="ctr"/>
            <a:r>
              <a:rPr lang="en-US" dirty="0"/>
              <a:t>Disparities in Gender</a:t>
            </a:r>
          </a:p>
        </p:txBody>
      </p:sp>
      <p:sp>
        <p:nvSpPr>
          <p:cNvPr id="5" name="Picture Placeholder 4">
            <a:extLst>
              <a:ext uri="{FF2B5EF4-FFF2-40B4-BE49-F238E27FC236}">
                <a16:creationId xmlns:a16="http://schemas.microsoft.com/office/drawing/2014/main" id="{B0861805-8553-8FB3-742B-372B70F61277}"/>
              </a:ext>
            </a:extLst>
          </p:cNvPr>
          <p:cNvSpPr>
            <a:spLocks noGrp="1"/>
          </p:cNvSpPr>
          <p:nvPr>
            <p:ph type="pic" idx="1"/>
          </p:nvPr>
        </p:nvSpPr>
        <p:spPr/>
      </p:sp>
      <p:pic>
        <p:nvPicPr>
          <p:cNvPr id="4102" name="Picture 6">
            <a:extLst>
              <a:ext uri="{FF2B5EF4-FFF2-40B4-BE49-F238E27FC236}">
                <a16:creationId xmlns:a16="http://schemas.microsoft.com/office/drawing/2014/main" id="{71CB92F6-31E4-9462-64DB-424D429ECE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188" y="186741"/>
            <a:ext cx="6484518" cy="6484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6016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76BC505-345C-349C-C761-A345F0C5CB29}"/>
              </a:ext>
            </a:extLst>
          </p:cNvPr>
          <p:cNvSpPr>
            <a:spLocks noGrp="1"/>
          </p:cNvSpPr>
          <p:nvPr>
            <p:ph type="title"/>
          </p:nvPr>
        </p:nvSpPr>
        <p:spPr>
          <a:xfrm>
            <a:off x="999768" y="2470484"/>
            <a:ext cx="3932237" cy="1600200"/>
          </a:xfrm>
        </p:spPr>
        <p:txBody>
          <a:bodyPr/>
          <a:lstStyle/>
          <a:p>
            <a:pPr algn="ctr"/>
            <a:r>
              <a:rPr lang="en-US" dirty="0"/>
              <a:t>Disparities Between Ethnicities</a:t>
            </a:r>
          </a:p>
        </p:txBody>
      </p:sp>
      <p:sp>
        <p:nvSpPr>
          <p:cNvPr id="8" name="Content Placeholder 7">
            <a:extLst>
              <a:ext uri="{FF2B5EF4-FFF2-40B4-BE49-F238E27FC236}">
                <a16:creationId xmlns:a16="http://schemas.microsoft.com/office/drawing/2014/main" id="{FD1885CD-AB33-0907-6244-C7386EA87ED2}"/>
              </a:ext>
            </a:extLst>
          </p:cNvPr>
          <p:cNvSpPr>
            <a:spLocks noGrp="1"/>
          </p:cNvSpPr>
          <p:nvPr>
            <p:ph idx="1"/>
          </p:nvPr>
        </p:nvSpPr>
        <p:spPr/>
        <p:txBody>
          <a:bodyPr/>
          <a:lstStyle/>
          <a:p>
            <a:endParaRPr lang="en-US"/>
          </a:p>
        </p:txBody>
      </p:sp>
      <p:pic>
        <p:nvPicPr>
          <p:cNvPr id="5128" name="Picture 8">
            <a:extLst>
              <a:ext uri="{FF2B5EF4-FFF2-40B4-BE49-F238E27FC236}">
                <a16:creationId xmlns:a16="http://schemas.microsoft.com/office/drawing/2014/main" id="{21C6149A-74A8-F2F5-067B-7B43EFEF05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7353" y="641308"/>
            <a:ext cx="5575384" cy="5575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7577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3745E-90D1-3E18-DFA5-0F21239C0876}"/>
              </a:ext>
            </a:extLst>
          </p:cNvPr>
          <p:cNvSpPr>
            <a:spLocks noGrp="1"/>
          </p:cNvSpPr>
          <p:nvPr>
            <p:ph type="title"/>
          </p:nvPr>
        </p:nvSpPr>
        <p:spPr/>
        <p:txBody>
          <a:bodyPr/>
          <a:lstStyle/>
          <a:p>
            <a:r>
              <a:rPr lang="en-US" dirty="0"/>
              <a:t>Disparities in Region</a:t>
            </a:r>
          </a:p>
        </p:txBody>
      </p:sp>
      <p:pic>
        <p:nvPicPr>
          <p:cNvPr id="9218" name="Picture 2">
            <a:extLst>
              <a:ext uri="{FF2B5EF4-FFF2-40B4-BE49-F238E27FC236}">
                <a16:creationId xmlns:a16="http://schemas.microsoft.com/office/drawing/2014/main" id="{19133CCA-B6BF-02E5-DE6F-433C5D86123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96706" y="200818"/>
            <a:ext cx="6376194" cy="6376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4813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79389-211A-1F78-B3CB-15EBEBC62B0F}"/>
              </a:ext>
            </a:extLst>
          </p:cNvPr>
          <p:cNvSpPr>
            <a:spLocks noGrp="1"/>
          </p:cNvSpPr>
          <p:nvPr>
            <p:ph type="title"/>
          </p:nvPr>
        </p:nvSpPr>
        <p:spPr>
          <a:xfrm>
            <a:off x="839787" y="2229853"/>
            <a:ext cx="3932237" cy="1600200"/>
          </a:xfrm>
        </p:spPr>
        <p:txBody>
          <a:bodyPr/>
          <a:lstStyle/>
          <a:p>
            <a:pPr algn="ctr"/>
            <a:r>
              <a:rPr lang="en-US" dirty="0"/>
              <a:t>Gender Correlation in Liver Cancer Deaths</a:t>
            </a:r>
          </a:p>
        </p:txBody>
      </p:sp>
      <p:pic>
        <p:nvPicPr>
          <p:cNvPr id="7170" name="Picture 2">
            <a:extLst>
              <a:ext uri="{FF2B5EF4-FFF2-40B4-BE49-F238E27FC236}">
                <a16:creationId xmlns:a16="http://schemas.microsoft.com/office/drawing/2014/main" id="{2074829E-3356-A362-6CDC-A731E6E1D73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830094" y="685800"/>
            <a:ext cx="5105400" cy="510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3955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7E5D2A-121F-C0AE-D3C5-9095B38A9138}"/>
              </a:ext>
            </a:extLst>
          </p:cNvPr>
          <p:cNvSpPr>
            <a:spLocks noGrp="1"/>
          </p:cNvSpPr>
          <p:nvPr>
            <p:ph type="title"/>
          </p:nvPr>
        </p:nvSpPr>
        <p:spPr>
          <a:xfrm>
            <a:off x="722312" y="2271713"/>
            <a:ext cx="3932237" cy="1600200"/>
          </a:xfrm>
        </p:spPr>
        <p:txBody>
          <a:bodyPr/>
          <a:lstStyle/>
          <a:p>
            <a:r>
              <a:rPr lang="en-US" dirty="0"/>
              <a:t>Ethnicity Correlation in Liver Cancer Deaths</a:t>
            </a:r>
          </a:p>
        </p:txBody>
      </p:sp>
      <p:sp>
        <p:nvSpPr>
          <p:cNvPr id="6" name="Picture Placeholder 5">
            <a:extLst>
              <a:ext uri="{FF2B5EF4-FFF2-40B4-BE49-F238E27FC236}">
                <a16:creationId xmlns:a16="http://schemas.microsoft.com/office/drawing/2014/main" id="{D163560A-1A17-7F48-8264-F657A52AEFD6}"/>
              </a:ext>
            </a:extLst>
          </p:cNvPr>
          <p:cNvSpPr>
            <a:spLocks noGrp="1"/>
          </p:cNvSpPr>
          <p:nvPr>
            <p:ph type="pic" idx="1"/>
          </p:nvPr>
        </p:nvSpPr>
        <p:spPr/>
      </p:sp>
      <p:pic>
        <p:nvPicPr>
          <p:cNvPr id="8196" name="Picture 4">
            <a:extLst>
              <a:ext uri="{FF2B5EF4-FFF2-40B4-BE49-F238E27FC236}">
                <a16:creationId xmlns:a16="http://schemas.microsoft.com/office/drawing/2014/main" id="{58313451-0764-D5A4-DC64-1541706017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6911" y="395288"/>
            <a:ext cx="5995466" cy="5995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1991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1B987-1CB4-1675-AEBF-B08FCBAD8741}"/>
              </a:ext>
            </a:extLst>
          </p:cNvPr>
          <p:cNvSpPr>
            <a:spLocks noGrp="1"/>
          </p:cNvSpPr>
          <p:nvPr>
            <p:ph type="title"/>
          </p:nvPr>
        </p:nvSpPr>
        <p:spPr>
          <a:xfrm>
            <a:off x="1231649" y="2871537"/>
            <a:ext cx="3549121" cy="1371600"/>
          </a:xfrm>
        </p:spPr>
        <p:txBody>
          <a:bodyPr/>
          <a:lstStyle/>
          <a:p>
            <a:r>
              <a:rPr lang="en-US" dirty="0"/>
              <a:t>Region Correlation in Liver Cancer Deaths</a:t>
            </a:r>
          </a:p>
        </p:txBody>
      </p:sp>
      <p:pic>
        <p:nvPicPr>
          <p:cNvPr id="10242" name="Picture 2">
            <a:extLst>
              <a:ext uri="{FF2B5EF4-FFF2-40B4-BE49-F238E27FC236}">
                <a16:creationId xmlns:a16="http://schemas.microsoft.com/office/drawing/2014/main" id="{A66CFF9E-0EFB-8C4F-DB2F-5604F131D3C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78909" y="383047"/>
            <a:ext cx="6208253" cy="6208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6187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E5401-7F09-6206-9593-7D26F03595F4}"/>
              </a:ext>
            </a:extLst>
          </p:cNvPr>
          <p:cNvSpPr>
            <a:spLocks noGrp="1"/>
          </p:cNvSpPr>
          <p:nvPr>
            <p:ph type="title"/>
          </p:nvPr>
        </p:nvSpPr>
        <p:spPr/>
        <p:txBody>
          <a:bodyPr/>
          <a:lstStyle/>
          <a:p>
            <a:pPr algn="ctr"/>
            <a:r>
              <a:rPr lang="en-US" dirty="0"/>
              <a:t>Effected Parties</a:t>
            </a:r>
          </a:p>
        </p:txBody>
      </p:sp>
      <p:sp>
        <p:nvSpPr>
          <p:cNvPr id="6" name="Content Placeholder 5">
            <a:extLst>
              <a:ext uri="{FF2B5EF4-FFF2-40B4-BE49-F238E27FC236}">
                <a16:creationId xmlns:a16="http://schemas.microsoft.com/office/drawing/2014/main" id="{4BEC3CAB-D4C0-2842-1A67-E2E7B56EC7B0}"/>
              </a:ext>
            </a:extLst>
          </p:cNvPr>
          <p:cNvSpPr>
            <a:spLocks noGrp="1"/>
          </p:cNvSpPr>
          <p:nvPr>
            <p:ph idx="1"/>
          </p:nvPr>
        </p:nvSpPr>
        <p:spPr/>
        <p:txBody>
          <a:bodyPr/>
          <a:lstStyle/>
          <a:p>
            <a:endParaRPr lang="en-US" dirty="0"/>
          </a:p>
        </p:txBody>
      </p:sp>
      <p:pic>
        <p:nvPicPr>
          <p:cNvPr id="6146" name="Picture 2">
            <a:extLst>
              <a:ext uri="{FF2B5EF4-FFF2-40B4-BE49-F238E27FC236}">
                <a16:creationId xmlns:a16="http://schemas.microsoft.com/office/drawing/2014/main" id="{C897C285-6791-2A1D-D90D-46BFE9E471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6332" y="414337"/>
            <a:ext cx="5868988" cy="586898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A121C07-1E78-7980-77B3-CCA6AFFBC6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819" y="277812"/>
            <a:ext cx="6005513" cy="6005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124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746E3-6B2E-BCC4-D306-6714407EB982}"/>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Agenda</a:t>
            </a:r>
          </a:p>
        </p:txBody>
      </p:sp>
      <p:sp>
        <p:nvSpPr>
          <p:cNvPr id="3" name="Content Placeholder 2">
            <a:extLst>
              <a:ext uri="{FF2B5EF4-FFF2-40B4-BE49-F238E27FC236}">
                <a16:creationId xmlns:a16="http://schemas.microsoft.com/office/drawing/2014/main" id="{135454D9-994C-C338-623D-1F53044668D1}"/>
              </a:ext>
            </a:extLst>
          </p:cNvPr>
          <p:cNvSpPr>
            <a:spLocks noGrp="1"/>
          </p:cNvSpPr>
          <p:nvPr>
            <p:ph idx="1"/>
          </p:nvPr>
        </p:nvSpPr>
        <p:spPr>
          <a:xfrm>
            <a:off x="1484310" y="1899557"/>
            <a:ext cx="10018713" cy="3124201"/>
          </a:xfrm>
        </p:spPr>
        <p:txBody>
          <a:bodyPr>
            <a:normAutofit fontScale="92500" lnSpcReduction="10000"/>
          </a:bodyPr>
          <a:lstStyle/>
          <a:p>
            <a:r>
              <a:rPr lang="en-US" dirty="0">
                <a:latin typeface="Arial" panose="020B0604020202020204" pitchFamily="34" charset="0"/>
                <a:cs typeface="Arial" panose="020B0604020202020204" pitchFamily="34" charset="0"/>
              </a:rPr>
              <a:t>Introduction</a:t>
            </a:r>
          </a:p>
          <a:p>
            <a:r>
              <a:rPr lang="en-US" dirty="0">
                <a:latin typeface="Arial" panose="020B0604020202020204" pitchFamily="34" charset="0"/>
                <a:cs typeface="Arial" panose="020B0604020202020204" pitchFamily="34" charset="0"/>
              </a:rPr>
              <a:t>Cancers relating tobacco and smoking</a:t>
            </a:r>
          </a:p>
          <a:p>
            <a:r>
              <a:rPr lang="en-US" dirty="0">
                <a:latin typeface="Arial" panose="020B0604020202020204" pitchFamily="34" charset="0"/>
                <a:cs typeface="Arial" panose="020B0604020202020204" pitchFamily="34" charset="0"/>
              </a:rPr>
              <a:t>Cancers relating alcohol and drinking</a:t>
            </a:r>
          </a:p>
          <a:p>
            <a:r>
              <a:rPr lang="en-US" dirty="0">
                <a:latin typeface="Arial" panose="020B0604020202020204" pitchFamily="34" charset="0"/>
                <a:cs typeface="Arial" panose="020B0604020202020204" pitchFamily="34" charset="0"/>
              </a:rPr>
              <a:t>Drinking and cancer beyond the U.S.</a:t>
            </a:r>
          </a:p>
          <a:p>
            <a:r>
              <a:rPr lang="en-US" dirty="0">
                <a:latin typeface="Arial" panose="020B0604020202020204" pitchFamily="34" charset="0"/>
                <a:cs typeface="Arial" panose="020B0604020202020204" pitchFamily="34" charset="0"/>
              </a:rPr>
              <a:t>Challenges &amp; Solutions</a:t>
            </a:r>
          </a:p>
          <a:p>
            <a:r>
              <a:rPr lang="en-US" dirty="0">
                <a:latin typeface="Arial" panose="020B0604020202020204" pitchFamily="34" charset="0"/>
                <a:cs typeface="Arial" panose="020B0604020202020204" pitchFamily="34" charset="0"/>
              </a:rPr>
              <a:t>Conclusion</a:t>
            </a:r>
          </a:p>
          <a:p>
            <a:r>
              <a:rPr lang="en-US" dirty="0">
                <a:latin typeface="Arial" panose="020B0604020202020204" pitchFamily="34" charset="0"/>
                <a:cs typeface="Arial" panose="020B0604020202020204" pitchFamily="34" charset="0"/>
              </a:rPr>
              <a:t>Code</a:t>
            </a:r>
          </a:p>
        </p:txBody>
      </p:sp>
    </p:spTree>
    <p:extLst>
      <p:ext uri="{BB962C8B-B14F-4D97-AF65-F5344CB8AC3E}">
        <p14:creationId xmlns:p14="http://schemas.microsoft.com/office/powerpoint/2010/main" val="36030810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5000-2BD2-CFD0-BC93-412EA9E0670D}"/>
              </a:ext>
            </a:extLst>
          </p:cNvPr>
          <p:cNvSpPr>
            <a:spLocks noGrp="1"/>
          </p:cNvSpPr>
          <p:nvPr>
            <p:ph type="title"/>
          </p:nvPr>
        </p:nvSpPr>
        <p:spPr/>
        <p:txBody>
          <a:bodyPr/>
          <a:lstStyle/>
          <a:p>
            <a:endParaRPr lang="en-US"/>
          </a:p>
        </p:txBody>
      </p:sp>
      <p:pic>
        <p:nvPicPr>
          <p:cNvPr id="3074" name="Picture 2">
            <a:extLst>
              <a:ext uri="{FF2B5EF4-FFF2-40B4-BE49-F238E27FC236}">
                <a16:creationId xmlns:a16="http://schemas.microsoft.com/office/drawing/2014/main" id="{7A70C653-AC9D-4F5B-7C3B-E2F9DE276F3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19930" y="900113"/>
            <a:ext cx="5453063" cy="545306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BE67E4E9-013A-F8F7-19B7-22010F990D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6512" y="900113"/>
            <a:ext cx="5453063" cy="545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82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E493-5AD5-20B4-7541-51C60207EF0E}"/>
              </a:ext>
            </a:extLst>
          </p:cNvPr>
          <p:cNvSpPr>
            <a:spLocks noGrp="1"/>
          </p:cNvSpPr>
          <p:nvPr>
            <p:ph type="title"/>
          </p:nvPr>
        </p:nvSpPr>
        <p:spPr>
          <a:xfrm>
            <a:off x="1408108" y="-48133"/>
            <a:ext cx="10018713" cy="1752599"/>
          </a:xfrm>
        </p:spPr>
        <p:txBody>
          <a:bodyPr/>
          <a:lstStyle/>
          <a:p>
            <a:r>
              <a:rPr lang="en-US" dirty="0"/>
              <a:t>Cancer v alcohol at a global scale</a:t>
            </a:r>
          </a:p>
        </p:txBody>
      </p:sp>
      <p:pic>
        <p:nvPicPr>
          <p:cNvPr id="4" name="Picture 16">
            <a:extLst>
              <a:ext uri="{FF2B5EF4-FFF2-40B4-BE49-F238E27FC236}">
                <a16:creationId xmlns:a16="http://schemas.microsoft.com/office/drawing/2014/main" id="{D9C6F70A-AF8F-42B5-C004-4264F0F8FB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108598"/>
            <a:ext cx="5099070" cy="49747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8">
            <a:extLst>
              <a:ext uri="{FF2B5EF4-FFF2-40B4-BE49-F238E27FC236}">
                <a16:creationId xmlns:a16="http://schemas.microsoft.com/office/drawing/2014/main" id="{1B94405F-E7F2-E574-6F70-D53CBEE35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7974" y="1457330"/>
            <a:ext cx="4518125" cy="44055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2569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BDE21-0A50-9697-9482-B160A0628F09}"/>
              </a:ext>
            </a:extLst>
          </p:cNvPr>
          <p:cNvSpPr>
            <a:spLocks noGrp="1"/>
          </p:cNvSpPr>
          <p:nvPr>
            <p:ph type="title"/>
          </p:nvPr>
        </p:nvSpPr>
        <p:spPr/>
        <p:txBody>
          <a:bodyPr/>
          <a:lstStyle/>
          <a:p>
            <a:r>
              <a:rPr lang="en-US" b="0" dirty="0">
                <a:effectLst/>
              </a:rPr>
              <a:t> </a:t>
            </a:r>
            <a:endParaRPr lang="en-US" dirty="0"/>
          </a:p>
        </p:txBody>
      </p:sp>
      <p:pic>
        <p:nvPicPr>
          <p:cNvPr id="1026" name="Picture 2">
            <a:extLst>
              <a:ext uri="{FF2B5EF4-FFF2-40B4-BE49-F238E27FC236}">
                <a16:creationId xmlns:a16="http://schemas.microsoft.com/office/drawing/2014/main" id="{C43B221D-80CD-E178-08E4-D99570D4A1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759" y="1088907"/>
            <a:ext cx="11032482" cy="4680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18172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B5BE5084-BACE-7922-D430-BD2EAFCC454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54699" y="1857632"/>
            <a:ext cx="8282601" cy="43513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AAD76D6-45AB-6BE9-333A-2DF61E4543D1}"/>
              </a:ext>
            </a:extLst>
          </p:cNvPr>
          <p:cNvSpPr txBox="1"/>
          <p:nvPr/>
        </p:nvSpPr>
        <p:spPr>
          <a:xfrm>
            <a:off x="3461084" y="485274"/>
            <a:ext cx="5253790" cy="369332"/>
          </a:xfrm>
          <a:prstGeom prst="rect">
            <a:avLst/>
          </a:prstGeom>
          <a:noFill/>
        </p:spPr>
        <p:txBody>
          <a:bodyPr wrap="square" rtlCol="0">
            <a:spAutoFit/>
          </a:bodyPr>
          <a:lstStyle/>
          <a:p>
            <a:r>
              <a:rPr lang="en-US" dirty="0"/>
              <a:t>Reasoning</a:t>
            </a:r>
          </a:p>
        </p:txBody>
      </p:sp>
    </p:spTree>
    <p:extLst>
      <p:ext uri="{BB962C8B-B14F-4D97-AF65-F5344CB8AC3E}">
        <p14:creationId xmlns:p14="http://schemas.microsoft.com/office/powerpoint/2010/main" val="4593710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8C521D1A-44DE-26FC-D8D3-D024E9AB7D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647" y="970547"/>
            <a:ext cx="6873387" cy="4751971"/>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a:extLst>
              <a:ext uri="{FF2B5EF4-FFF2-40B4-BE49-F238E27FC236}">
                <a16:creationId xmlns:a16="http://schemas.microsoft.com/office/drawing/2014/main" id="{96C67194-07C3-1AC8-317C-46FBD9DC21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569038" y="1187164"/>
            <a:ext cx="5268315" cy="4483671"/>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81416670-93E2-8381-6E94-BCAFE057F0E0}"/>
              </a:ext>
            </a:extLst>
          </p:cNvPr>
          <p:cNvGrpSpPr/>
          <p:nvPr/>
        </p:nvGrpSpPr>
        <p:grpSpPr>
          <a:xfrm>
            <a:off x="1169605" y="702028"/>
            <a:ext cx="3080520" cy="687240"/>
            <a:chOff x="1169605" y="702028"/>
            <a:chExt cx="3080520" cy="687240"/>
          </a:xfrm>
        </p:grpSpPr>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7645AB70-21FD-C9C3-EBAD-1F914A2E2328}"/>
                    </a:ext>
                  </a:extLst>
                </p14:cNvPr>
                <p14:cNvContentPartPr/>
                <p14:nvPr/>
              </p14:nvContentPartPr>
              <p14:xfrm>
                <a:off x="1169605" y="702028"/>
                <a:ext cx="3080520" cy="687240"/>
              </p14:xfrm>
            </p:contentPart>
          </mc:Choice>
          <mc:Fallback xmlns="">
            <p:pic>
              <p:nvPicPr>
                <p:cNvPr id="3" name="Ink 2">
                  <a:extLst>
                    <a:ext uri="{FF2B5EF4-FFF2-40B4-BE49-F238E27FC236}">
                      <a16:creationId xmlns:a16="http://schemas.microsoft.com/office/drawing/2014/main" id="{7645AB70-21FD-C9C3-EBAD-1F914A2E2328}"/>
                    </a:ext>
                  </a:extLst>
                </p:cNvPr>
                <p:cNvPicPr/>
                <p:nvPr/>
              </p:nvPicPr>
              <p:blipFill>
                <a:blip r:embed="rId5"/>
                <a:stretch>
                  <a:fillRect/>
                </a:stretch>
              </p:blipFill>
              <p:spPr>
                <a:xfrm>
                  <a:off x="1160965" y="693388"/>
                  <a:ext cx="3098160" cy="7048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Ink 3">
                  <a:extLst>
                    <a:ext uri="{FF2B5EF4-FFF2-40B4-BE49-F238E27FC236}">
                      <a16:creationId xmlns:a16="http://schemas.microsoft.com/office/drawing/2014/main" id="{D34505AF-3A1A-3CBE-7BC6-2427E10FA0DB}"/>
                    </a:ext>
                  </a:extLst>
                </p14:cNvPr>
                <p14:cNvContentPartPr/>
                <p14:nvPr/>
              </p14:nvContentPartPr>
              <p14:xfrm>
                <a:off x="1908325" y="1145188"/>
                <a:ext cx="360" cy="360"/>
              </p14:xfrm>
            </p:contentPart>
          </mc:Choice>
          <mc:Fallback xmlns="">
            <p:pic>
              <p:nvPicPr>
                <p:cNvPr id="4" name="Ink 3">
                  <a:extLst>
                    <a:ext uri="{FF2B5EF4-FFF2-40B4-BE49-F238E27FC236}">
                      <a16:creationId xmlns:a16="http://schemas.microsoft.com/office/drawing/2014/main" id="{D34505AF-3A1A-3CBE-7BC6-2427E10FA0DB}"/>
                    </a:ext>
                  </a:extLst>
                </p:cNvPr>
                <p:cNvPicPr/>
                <p:nvPr/>
              </p:nvPicPr>
              <p:blipFill>
                <a:blip r:embed="rId7"/>
                <a:stretch>
                  <a:fillRect/>
                </a:stretch>
              </p:blipFill>
              <p:spPr>
                <a:xfrm>
                  <a:off x="1845325" y="1082188"/>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 name="Ink 4">
                  <a:extLst>
                    <a:ext uri="{FF2B5EF4-FFF2-40B4-BE49-F238E27FC236}">
                      <a16:creationId xmlns:a16="http://schemas.microsoft.com/office/drawing/2014/main" id="{90A45551-E751-D53A-3541-8C25B4B6370F}"/>
                    </a:ext>
                  </a:extLst>
                </p14:cNvPr>
                <p14:cNvContentPartPr/>
                <p14:nvPr/>
              </p14:nvContentPartPr>
              <p14:xfrm>
                <a:off x="1214605" y="1020268"/>
                <a:ext cx="2554920" cy="275400"/>
              </p14:xfrm>
            </p:contentPart>
          </mc:Choice>
          <mc:Fallback xmlns="">
            <p:pic>
              <p:nvPicPr>
                <p:cNvPr id="5" name="Ink 4">
                  <a:extLst>
                    <a:ext uri="{FF2B5EF4-FFF2-40B4-BE49-F238E27FC236}">
                      <a16:creationId xmlns:a16="http://schemas.microsoft.com/office/drawing/2014/main" id="{90A45551-E751-D53A-3541-8C25B4B6370F}"/>
                    </a:ext>
                  </a:extLst>
                </p:cNvPr>
                <p:cNvPicPr/>
                <p:nvPr/>
              </p:nvPicPr>
              <p:blipFill>
                <a:blip r:embed="rId9"/>
                <a:stretch>
                  <a:fillRect/>
                </a:stretch>
              </p:blipFill>
              <p:spPr>
                <a:xfrm>
                  <a:off x="1151605" y="957268"/>
                  <a:ext cx="2680560" cy="401040"/>
                </a:xfrm>
                <a:prstGeom prst="rect">
                  <a:avLst/>
                </a:prstGeom>
              </p:spPr>
            </p:pic>
          </mc:Fallback>
        </mc:AlternateContent>
      </p:grpSp>
      <p:sp>
        <p:nvSpPr>
          <p:cNvPr id="7" name="TextBox 6">
            <a:extLst>
              <a:ext uri="{FF2B5EF4-FFF2-40B4-BE49-F238E27FC236}">
                <a16:creationId xmlns:a16="http://schemas.microsoft.com/office/drawing/2014/main" id="{8B7FBDA2-B148-211A-BA2E-3D9FE1E7FF94}"/>
              </a:ext>
            </a:extLst>
          </p:cNvPr>
          <p:cNvSpPr txBox="1"/>
          <p:nvPr/>
        </p:nvSpPr>
        <p:spPr>
          <a:xfrm>
            <a:off x="1420427" y="970547"/>
            <a:ext cx="2689934" cy="369332"/>
          </a:xfrm>
          <a:prstGeom prst="rect">
            <a:avLst/>
          </a:prstGeom>
          <a:noFill/>
        </p:spPr>
        <p:txBody>
          <a:bodyPr wrap="square" rtlCol="0">
            <a:spAutoFit/>
          </a:bodyPr>
          <a:lstStyle/>
          <a:p>
            <a:r>
              <a:rPr lang="en-US" dirty="0"/>
              <a:t>Cancer rates by continent</a:t>
            </a:r>
          </a:p>
        </p:txBody>
      </p:sp>
      <p:sp>
        <p:nvSpPr>
          <p:cNvPr id="11" name="TextBox 10">
            <a:extLst>
              <a:ext uri="{FF2B5EF4-FFF2-40B4-BE49-F238E27FC236}">
                <a16:creationId xmlns:a16="http://schemas.microsoft.com/office/drawing/2014/main" id="{5ED28EF6-A8D0-4F7F-698F-829BDAC01B60}"/>
              </a:ext>
            </a:extLst>
          </p:cNvPr>
          <p:cNvSpPr txBox="1"/>
          <p:nvPr/>
        </p:nvSpPr>
        <p:spPr>
          <a:xfrm>
            <a:off x="7433856" y="860982"/>
            <a:ext cx="3080520" cy="369332"/>
          </a:xfrm>
          <a:prstGeom prst="rect">
            <a:avLst/>
          </a:prstGeom>
          <a:noFill/>
        </p:spPr>
        <p:txBody>
          <a:bodyPr wrap="square">
            <a:spAutoFit/>
          </a:bodyPr>
          <a:lstStyle/>
          <a:p>
            <a:r>
              <a:rPr lang="en-US" dirty="0"/>
              <a:t>Population by continent</a:t>
            </a:r>
          </a:p>
        </p:txBody>
      </p:sp>
    </p:spTree>
    <p:extLst>
      <p:ext uri="{BB962C8B-B14F-4D97-AF65-F5344CB8AC3E}">
        <p14:creationId xmlns:p14="http://schemas.microsoft.com/office/powerpoint/2010/main" val="40319764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F3C2DED4-31CD-825C-91BD-9240BA849C1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4507" y="368474"/>
            <a:ext cx="6869379" cy="27986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04F5F39-47E9-FBD1-8EF0-970C310068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68474"/>
            <a:ext cx="5734773" cy="306589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F7DC07EF-358D-DB69-6C3E-8648717B67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2906" y="3591070"/>
            <a:ext cx="6265126" cy="2798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1108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48CD6-61BD-9D2D-F5F2-BB55A132171E}"/>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Challenges &amp; Solutions</a:t>
            </a:r>
          </a:p>
        </p:txBody>
      </p:sp>
      <p:sp>
        <p:nvSpPr>
          <p:cNvPr id="4" name="Content Placeholder 3">
            <a:extLst>
              <a:ext uri="{FF2B5EF4-FFF2-40B4-BE49-F238E27FC236}">
                <a16:creationId xmlns:a16="http://schemas.microsoft.com/office/drawing/2014/main" id="{6B741F84-6ADC-73DA-DD4B-A04D5DB25578}"/>
              </a:ext>
            </a:extLst>
          </p:cNvPr>
          <p:cNvSpPr>
            <a:spLocks noGrp="1"/>
          </p:cNvSpPr>
          <p:nvPr>
            <p:ph sz="half" idx="1"/>
          </p:nvPr>
        </p:nvSpPr>
        <p:spPr>
          <a:xfrm>
            <a:off x="838200" y="1769478"/>
            <a:ext cx="5181600" cy="4351338"/>
          </a:xfrm>
        </p:spPr>
        <p:txBody>
          <a:bodyPr>
            <a:normAutofit/>
          </a:bodyPr>
          <a:lstStyle/>
          <a:p>
            <a:r>
              <a:rPr lang="en-US" dirty="0">
                <a:latin typeface="Arial" panose="020B0604020202020204" pitchFamily="34" charset="0"/>
                <a:cs typeface="Arial" panose="020B0604020202020204" pitchFamily="34" charset="0"/>
              </a:rPr>
              <a:t>Finding adequate dataset.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conflicts between group members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Datasets for smoking and drinking attributed cancers around the world were nonexistent.</a:t>
            </a:r>
          </a:p>
        </p:txBody>
      </p:sp>
      <p:sp>
        <p:nvSpPr>
          <p:cNvPr id="5" name="Content Placeholder 4">
            <a:extLst>
              <a:ext uri="{FF2B5EF4-FFF2-40B4-BE49-F238E27FC236}">
                <a16:creationId xmlns:a16="http://schemas.microsoft.com/office/drawing/2014/main" id="{06C8A8FF-39CE-A5A1-3AEB-82575A277E72}"/>
              </a:ext>
            </a:extLst>
          </p:cNvPr>
          <p:cNvSpPr>
            <a:spLocks noGrp="1"/>
          </p:cNvSpPr>
          <p:nvPr>
            <p:ph sz="half" idx="2"/>
          </p:nvPr>
        </p:nvSpPr>
        <p:spPr>
          <a:xfrm>
            <a:off x="6172200" y="1609058"/>
            <a:ext cx="5181600" cy="4351338"/>
          </a:xfrm>
        </p:spPr>
        <p:txBody>
          <a:bodyPr>
            <a:normAutofit/>
          </a:bodyPr>
          <a:lstStyle/>
          <a:p>
            <a:r>
              <a:rPr lang="en-US" dirty="0">
                <a:latin typeface="Arial" panose="020B0604020202020204" pitchFamily="34" charset="0"/>
                <a:cs typeface="Arial" panose="020B0604020202020204" pitchFamily="34" charset="0"/>
              </a:rPr>
              <a:t>Implementing keywords and utilizing public data archives.</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Developed a task schedule between group members.</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We addressed the datasets that were found for smoking and drinking consumption but decided to focus on the United States as our region of focus.</a:t>
            </a:r>
          </a:p>
        </p:txBody>
      </p:sp>
    </p:spTree>
    <p:extLst>
      <p:ext uri="{BB962C8B-B14F-4D97-AF65-F5344CB8AC3E}">
        <p14:creationId xmlns:p14="http://schemas.microsoft.com/office/powerpoint/2010/main" val="11931133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EBE29-BD06-E2D9-1832-9D4395D19A59}"/>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A92F97CB-0747-1328-7E9E-6CF3B1788B37}"/>
              </a:ext>
            </a:extLst>
          </p:cNvPr>
          <p:cNvSpPr>
            <a:spLocks noGrp="1"/>
          </p:cNvSpPr>
          <p:nvPr>
            <p:ph idx="1"/>
          </p:nvPr>
        </p:nvSpPr>
        <p:spPr>
          <a:xfrm>
            <a:off x="1484310" y="2194561"/>
            <a:ext cx="10018713" cy="3596640"/>
          </a:xfrm>
        </p:spPr>
        <p:txBody>
          <a:bodyPr/>
          <a:lstStyle/>
          <a:p>
            <a:r>
              <a:rPr lang="en-US" dirty="0"/>
              <a:t>It has been established numerous times that drinking and smoking will always increase the risk of getting cancer and the data we found in this project fully supports this well known claim.</a:t>
            </a:r>
          </a:p>
        </p:txBody>
      </p:sp>
    </p:spTree>
    <p:extLst>
      <p:ext uri="{BB962C8B-B14F-4D97-AF65-F5344CB8AC3E}">
        <p14:creationId xmlns:p14="http://schemas.microsoft.com/office/powerpoint/2010/main" val="2545445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A9F9-04F5-710B-8699-09C30F4C0D78}"/>
              </a:ext>
            </a:extLst>
          </p:cNvPr>
          <p:cNvSpPr>
            <a:spLocks noGrp="1"/>
          </p:cNvSpPr>
          <p:nvPr>
            <p:ph type="title"/>
          </p:nvPr>
        </p:nvSpPr>
        <p:spPr>
          <a:xfrm>
            <a:off x="0" y="-5079"/>
            <a:ext cx="12191999" cy="492760"/>
          </a:xfrm>
        </p:spPr>
        <p:txBody>
          <a:bodyPr>
            <a:normAutofit fontScale="90000"/>
          </a:bodyPr>
          <a:lstStyle/>
          <a:p>
            <a:r>
              <a:rPr lang="en-US" dirty="0"/>
              <a:t>Code: Cesar</a:t>
            </a:r>
          </a:p>
        </p:txBody>
      </p:sp>
      <p:pic>
        <p:nvPicPr>
          <p:cNvPr id="4" name="2410Cesar">
            <a:hlinkClick r:id="" action="ppaction://media"/>
            <a:extLst>
              <a:ext uri="{FF2B5EF4-FFF2-40B4-BE49-F238E27FC236}">
                <a16:creationId xmlns:a16="http://schemas.microsoft.com/office/drawing/2014/main" id="{E20CCD82-0D10-FD8D-4D4B-1D7E72CA9A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5827" y="558801"/>
            <a:ext cx="10520343" cy="5917248"/>
          </a:xfrm>
          <a:prstGeom prst="rect">
            <a:avLst/>
          </a:prstGeom>
        </p:spPr>
      </p:pic>
    </p:spTree>
    <p:extLst>
      <p:ext uri="{BB962C8B-B14F-4D97-AF65-F5344CB8AC3E}">
        <p14:creationId xmlns:p14="http://schemas.microsoft.com/office/powerpoint/2010/main" val="174533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87493-1F97-CB19-2AC6-4BAC20B51943}"/>
              </a:ext>
            </a:extLst>
          </p:cNvPr>
          <p:cNvSpPr>
            <a:spLocks noGrp="1"/>
          </p:cNvSpPr>
          <p:nvPr>
            <p:ph type="title"/>
          </p:nvPr>
        </p:nvSpPr>
        <p:spPr>
          <a:xfrm>
            <a:off x="0" y="55881"/>
            <a:ext cx="12191999" cy="624840"/>
          </a:xfrm>
        </p:spPr>
        <p:txBody>
          <a:bodyPr>
            <a:normAutofit fontScale="90000"/>
          </a:bodyPr>
          <a:lstStyle/>
          <a:p>
            <a:r>
              <a:rPr lang="en-US" dirty="0"/>
              <a:t>Code: Angel</a:t>
            </a:r>
          </a:p>
        </p:txBody>
      </p:sp>
      <p:pic>
        <p:nvPicPr>
          <p:cNvPr id="4" name="2410Angel">
            <a:hlinkClick r:id="" action="ppaction://media"/>
            <a:extLst>
              <a:ext uri="{FF2B5EF4-FFF2-40B4-BE49-F238E27FC236}">
                <a16:creationId xmlns:a16="http://schemas.microsoft.com/office/drawing/2014/main" id="{2A37F631-5010-1FDF-F397-A5E33E5D9F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0337" y="792480"/>
            <a:ext cx="10231326" cy="5754688"/>
          </a:xfrm>
          <a:prstGeom prst="rect">
            <a:avLst/>
          </a:prstGeom>
        </p:spPr>
      </p:pic>
    </p:spTree>
    <p:extLst>
      <p:ext uri="{BB962C8B-B14F-4D97-AF65-F5344CB8AC3E}">
        <p14:creationId xmlns:p14="http://schemas.microsoft.com/office/powerpoint/2010/main" val="1524217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8CC57-4F53-9B31-BD7E-0C29232A1D8B}"/>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Problem Statement</a:t>
            </a:r>
          </a:p>
        </p:txBody>
      </p:sp>
      <p:sp>
        <p:nvSpPr>
          <p:cNvPr id="3" name="Content Placeholder 2">
            <a:extLst>
              <a:ext uri="{FF2B5EF4-FFF2-40B4-BE49-F238E27FC236}">
                <a16:creationId xmlns:a16="http://schemas.microsoft.com/office/drawing/2014/main" id="{225A87F1-E266-2C22-13FE-03F8B38B3A55}"/>
              </a:ext>
            </a:extLst>
          </p:cNvPr>
          <p:cNvSpPr>
            <a:spLocks noGrp="1"/>
          </p:cNvSpPr>
          <p:nvPr>
            <p:ph idx="1"/>
          </p:nvPr>
        </p:nvSpPr>
        <p:spPr>
          <a:xfrm>
            <a:off x="1484310" y="1883229"/>
            <a:ext cx="10018713" cy="3124201"/>
          </a:xfrm>
        </p:spPr>
        <p:txBody>
          <a:bodyPr/>
          <a:lstStyle/>
          <a:p>
            <a:pPr fontAlgn="base"/>
            <a:r>
              <a:rPr lang="en-US" b="0" i="0" dirty="0">
                <a:solidFill>
                  <a:srgbClr val="000000"/>
                </a:solidFill>
                <a:effectLst/>
                <a:latin typeface="inherit"/>
              </a:rPr>
              <a:t>Both smoking and drinking have a long history.</a:t>
            </a:r>
          </a:p>
          <a:p>
            <a:pPr fontAlgn="base"/>
            <a:r>
              <a:rPr lang="en-US" b="0" i="0" dirty="0">
                <a:solidFill>
                  <a:srgbClr val="000000"/>
                </a:solidFill>
                <a:effectLst/>
                <a:latin typeface="inherit"/>
              </a:rPr>
              <a:t>Research in the recent century has demonstrated the health risks linked to smoking and drinking</a:t>
            </a:r>
          </a:p>
          <a:p>
            <a:pPr fontAlgn="base"/>
            <a:r>
              <a:rPr lang="en-US" b="0" i="0" dirty="0">
                <a:solidFill>
                  <a:srgbClr val="000000"/>
                </a:solidFill>
                <a:effectLst/>
                <a:latin typeface="inherit"/>
              </a:rPr>
              <a:t>Despite in the amount of research gone into proving this causal relationship, many people today still practice these habits </a:t>
            </a:r>
          </a:p>
          <a:p>
            <a:pPr fontAlgn="base"/>
            <a:r>
              <a:rPr lang="en-US" b="0" i="0" dirty="0">
                <a:solidFill>
                  <a:srgbClr val="000000"/>
                </a:solidFill>
                <a:effectLst/>
                <a:latin typeface="inherit"/>
              </a:rPr>
              <a:t>Bring more awareness to this correlation</a:t>
            </a:r>
          </a:p>
        </p:txBody>
      </p:sp>
    </p:spTree>
    <p:extLst>
      <p:ext uri="{BB962C8B-B14F-4D97-AF65-F5344CB8AC3E}">
        <p14:creationId xmlns:p14="http://schemas.microsoft.com/office/powerpoint/2010/main" val="6580726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ED675E-DF13-4B0A-2B2A-E56F1E1A83F0}"/>
              </a:ext>
            </a:extLst>
          </p:cNvPr>
          <p:cNvSpPr txBox="1"/>
          <p:nvPr/>
        </p:nvSpPr>
        <p:spPr>
          <a:xfrm>
            <a:off x="0" y="58420"/>
            <a:ext cx="12192000" cy="646331"/>
          </a:xfrm>
          <a:prstGeom prst="rect">
            <a:avLst/>
          </a:prstGeom>
          <a:noFill/>
        </p:spPr>
        <p:txBody>
          <a:bodyPr wrap="square" rtlCol="0">
            <a:spAutoFit/>
          </a:bodyPr>
          <a:lstStyle/>
          <a:p>
            <a:pPr algn="ctr"/>
            <a:r>
              <a:rPr lang="en-US" sz="3600" dirty="0"/>
              <a:t>Code: Daniel</a:t>
            </a:r>
          </a:p>
        </p:txBody>
      </p:sp>
      <p:pic>
        <p:nvPicPr>
          <p:cNvPr id="3" name="ScreenRecordingGROUP">
            <a:hlinkClick r:id="" action="ppaction://media"/>
            <a:extLst>
              <a:ext uri="{FF2B5EF4-FFF2-40B4-BE49-F238E27FC236}">
                <a16:creationId xmlns:a16="http://schemas.microsoft.com/office/drawing/2014/main" id="{A489114B-5F37-5257-2827-DCD97D682E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10640" y="732552"/>
            <a:ext cx="10302240" cy="5794574"/>
          </a:xfrm>
          <a:prstGeom prst="rect">
            <a:avLst/>
          </a:prstGeom>
        </p:spPr>
      </p:pic>
    </p:spTree>
    <p:extLst>
      <p:ext uri="{BB962C8B-B14F-4D97-AF65-F5344CB8AC3E}">
        <p14:creationId xmlns:p14="http://schemas.microsoft.com/office/powerpoint/2010/main" val="2449544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F87C9-3C3D-43BC-50C3-54B99ABB2770}"/>
              </a:ext>
            </a:extLst>
          </p:cNvPr>
          <p:cNvSpPr>
            <a:spLocks noGrp="1"/>
          </p:cNvSpPr>
          <p:nvPr>
            <p:ph type="title"/>
          </p:nvPr>
        </p:nvSpPr>
        <p:spPr/>
        <p:txBody>
          <a:bodyPr/>
          <a:lstStyle/>
          <a:p>
            <a:pPr algn="ctr"/>
            <a:r>
              <a:rPr lang="en-US" dirty="0"/>
              <a:t>Q&amp;A</a:t>
            </a:r>
          </a:p>
        </p:txBody>
      </p:sp>
      <p:sp>
        <p:nvSpPr>
          <p:cNvPr id="3" name="Content Placeholder 2">
            <a:extLst>
              <a:ext uri="{FF2B5EF4-FFF2-40B4-BE49-F238E27FC236}">
                <a16:creationId xmlns:a16="http://schemas.microsoft.com/office/drawing/2014/main" id="{F5B56A8D-1320-BD8D-1414-990EF0C38E7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411457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BD080-0A71-2C1A-B811-B89E569CEBEC}"/>
              </a:ext>
            </a:extLst>
          </p:cNvPr>
          <p:cNvSpPr>
            <a:spLocks noGrp="1"/>
          </p:cNvSpPr>
          <p:nvPr>
            <p:ph type="title"/>
          </p:nvPr>
        </p:nvSpPr>
        <p:spPr/>
        <p:txBody>
          <a:bodyPr/>
          <a:lstStyle/>
          <a:p>
            <a:pPr algn="ctr"/>
            <a:r>
              <a:rPr lang="en-US" dirty="0"/>
              <a:t>Datasets</a:t>
            </a:r>
          </a:p>
        </p:txBody>
      </p:sp>
      <p:sp>
        <p:nvSpPr>
          <p:cNvPr id="3" name="Content Placeholder 2">
            <a:extLst>
              <a:ext uri="{FF2B5EF4-FFF2-40B4-BE49-F238E27FC236}">
                <a16:creationId xmlns:a16="http://schemas.microsoft.com/office/drawing/2014/main" id="{0E57D581-F77B-E8AD-2B62-B6444C37B531}"/>
              </a:ext>
            </a:extLst>
          </p:cNvPr>
          <p:cNvSpPr>
            <a:spLocks noGrp="1"/>
          </p:cNvSpPr>
          <p:nvPr>
            <p:ph idx="1"/>
          </p:nvPr>
        </p:nvSpPr>
        <p:spPr/>
        <p:txBody>
          <a:bodyPr>
            <a:normAutofit fontScale="92500" lnSpcReduction="20000"/>
          </a:bodyPr>
          <a:lstStyle/>
          <a:p>
            <a:pPr rtl="0">
              <a:spcBef>
                <a:spcPts val="0"/>
              </a:spcBef>
              <a:spcAft>
                <a:spcPts val="1200"/>
              </a:spcAft>
            </a:pPr>
            <a:r>
              <a:rPr lang="en-US" sz="1800" b="0" i="0" u="sng" strike="noStrike" dirty="0">
                <a:solidFill>
                  <a:srgbClr val="0097A7"/>
                </a:solidFill>
                <a:effectLst/>
                <a:latin typeface="Arial" panose="020B0604020202020204" pitchFamily="34" charset="0"/>
                <a:hlinkClick r:id="rId2"/>
              </a:rPr>
              <a:t>https://gco.iarc.fr/causes/alcohol/tools-bars?mode=2&amp;sex=0&amp;population=900&amp;population_group=4&amp;country=4&amp;continent=0&amp;cancer=40&amp;key=attr_cases&amp;lock_scale=0&amp;nb_results=10&amp;age_group=3&amp;colored=1</a:t>
            </a:r>
            <a:r>
              <a:rPr lang="en-US" sz="1800" b="0" i="0" u="none" strike="noStrike" dirty="0">
                <a:solidFill>
                  <a:srgbClr val="505050"/>
                </a:solidFill>
                <a:effectLst/>
                <a:latin typeface="Arial" panose="020B0604020202020204" pitchFamily="34" charset="0"/>
              </a:rPr>
              <a:t> </a:t>
            </a:r>
            <a:endParaRPr lang="en-US" b="0" dirty="0">
              <a:effectLst/>
            </a:endParaRPr>
          </a:p>
          <a:p>
            <a:pPr rtl="0">
              <a:spcBef>
                <a:spcPts val="0"/>
              </a:spcBef>
              <a:spcAft>
                <a:spcPts val="1200"/>
              </a:spcAft>
            </a:pPr>
            <a:r>
              <a:rPr lang="en-US" sz="1800" b="0" i="0" u="sng" strike="noStrike" dirty="0">
                <a:solidFill>
                  <a:srgbClr val="0097A7"/>
                </a:solidFill>
                <a:effectLst/>
                <a:latin typeface="Arial" panose="020B0604020202020204" pitchFamily="34" charset="0"/>
                <a:hlinkClick r:id="rId3"/>
              </a:rPr>
              <a:t>https://www.cdc.gov/mmwr/volumes/65/wr/mm6544a3.htm#F1_down</a:t>
            </a:r>
            <a:endParaRPr lang="en-US" b="0" dirty="0">
              <a:effectLst/>
            </a:endParaRPr>
          </a:p>
          <a:p>
            <a:pPr rtl="0">
              <a:spcBef>
                <a:spcPts val="0"/>
              </a:spcBef>
              <a:spcAft>
                <a:spcPts val="1200"/>
              </a:spcAft>
            </a:pPr>
            <a:r>
              <a:rPr lang="en-US" sz="1800" b="0" i="0" u="sng" strike="noStrike" dirty="0">
                <a:solidFill>
                  <a:srgbClr val="0097A7"/>
                </a:solidFill>
                <a:effectLst/>
                <a:latin typeface="Arial" panose="020B0604020202020204" pitchFamily="34" charset="0"/>
                <a:hlinkClick r:id="rId4"/>
              </a:rPr>
              <a:t>https://www.cdc.gov/mmwr/preview/mmwrhtml/mm5944a2.htm</a:t>
            </a:r>
            <a:endParaRPr lang="en-US" b="0" dirty="0">
              <a:effectLst/>
            </a:endParaRPr>
          </a:p>
          <a:p>
            <a:pPr rtl="0">
              <a:spcBef>
                <a:spcPts val="0"/>
              </a:spcBef>
              <a:spcAft>
                <a:spcPts val="1200"/>
              </a:spcAft>
            </a:pPr>
            <a:r>
              <a:rPr lang="en-US" sz="1800" b="0" i="0" u="sng" strike="noStrike" dirty="0">
                <a:solidFill>
                  <a:srgbClr val="0097A7"/>
                </a:solidFill>
                <a:effectLst/>
                <a:latin typeface="Arial" panose="020B0604020202020204" pitchFamily="34" charset="0"/>
                <a:hlinkClick r:id="rId5"/>
              </a:rPr>
              <a:t>https://ourworldindata.org/smoking</a:t>
            </a:r>
            <a:endParaRPr lang="en-US" b="0" dirty="0">
              <a:effectLst/>
            </a:endParaRPr>
          </a:p>
          <a:p>
            <a:pPr rtl="0">
              <a:spcBef>
                <a:spcPts val="0"/>
              </a:spcBef>
              <a:spcAft>
                <a:spcPts val="1200"/>
              </a:spcAft>
            </a:pPr>
            <a:r>
              <a:rPr lang="en-US" sz="1800" b="0" i="0" u="sng" strike="noStrike" dirty="0">
                <a:solidFill>
                  <a:srgbClr val="0097A7"/>
                </a:solidFill>
                <a:effectLst/>
                <a:latin typeface="Arial" panose="020B0604020202020204" pitchFamily="34" charset="0"/>
                <a:hlinkClick r:id="rId6"/>
              </a:rPr>
              <a:t>https://chronicdata.cdc.gov/Alcohol-Related-Disease-Impact/Alcohol-Related-Disease-Impact-ARDI-Application-Al/iz9a-43bv</a:t>
            </a:r>
            <a:endParaRPr lang="en-US" b="0" dirty="0">
              <a:effectLst/>
            </a:endParaRPr>
          </a:p>
          <a:p>
            <a:pPr rtl="0">
              <a:spcBef>
                <a:spcPts val="0"/>
              </a:spcBef>
              <a:spcAft>
                <a:spcPts val="1200"/>
              </a:spcAft>
            </a:pPr>
            <a:r>
              <a:rPr lang="en-US" sz="1800" b="0" i="0" u="sng" strike="noStrike" dirty="0">
                <a:solidFill>
                  <a:srgbClr val="0097A7"/>
                </a:solidFill>
                <a:effectLst/>
                <a:latin typeface="Arial" panose="020B0604020202020204" pitchFamily="34" charset="0"/>
                <a:hlinkClick r:id="rId7"/>
              </a:rPr>
              <a:t>https://www.cdc.gov/tobacco/campaign/tips/resources/data/cigarette-smoking-in-united-states.html</a:t>
            </a:r>
            <a:br>
              <a:rPr lang="en-US" dirty="0"/>
            </a:br>
            <a:endParaRPr lang="en-US" dirty="0"/>
          </a:p>
        </p:txBody>
      </p:sp>
    </p:spTree>
    <p:extLst>
      <p:ext uri="{BB962C8B-B14F-4D97-AF65-F5344CB8AC3E}">
        <p14:creationId xmlns:p14="http://schemas.microsoft.com/office/powerpoint/2010/main" val="17325969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BF9B6-4129-9CCB-3FD3-146B30566956}"/>
              </a:ext>
            </a:extLst>
          </p:cNvPr>
          <p:cNvSpPr>
            <a:spLocks noGrp="1"/>
          </p:cNvSpPr>
          <p:nvPr>
            <p:ph type="title"/>
          </p:nvPr>
        </p:nvSpPr>
        <p:spPr/>
        <p:txBody>
          <a:bodyPr/>
          <a:lstStyle/>
          <a:p>
            <a:pPr algn="ctr"/>
            <a:r>
              <a:rPr lang="en-US" dirty="0"/>
              <a:t>Work Cited</a:t>
            </a:r>
          </a:p>
        </p:txBody>
      </p:sp>
      <p:sp>
        <p:nvSpPr>
          <p:cNvPr id="3" name="Content Placeholder 2">
            <a:extLst>
              <a:ext uri="{FF2B5EF4-FFF2-40B4-BE49-F238E27FC236}">
                <a16:creationId xmlns:a16="http://schemas.microsoft.com/office/drawing/2014/main" id="{D7DAA39E-D9C7-350F-5C87-BB28A2BDBB0C}"/>
              </a:ext>
            </a:extLst>
          </p:cNvPr>
          <p:cNvSpPr>
            <a:spLocks noGrp="1"/>
          </p:cNvSpPr>
          <p:nvPr>
            <p:ph idx="1"/>
          </p:nvPr>
        </p:nvSpPr>
        <p:spPr/>
        <p:txBody>
          <a:bodyPr/>
          <a:lstStyle/>
          <a:p>
            <a:r>
              <a:rPr lang="en-US" sz="2800" b="0" i="0" u="sng" strike="noStrike" dirty="0">
                <a:solidFill>
                  <a:srgbClr val="0097A7"/>
                </a:solidFill>
                <a:effectLst/>
                <a:latin typeface="Arial" panose="020B0604020202020204" pitchFamily="34" charset="0"/>
                <a:hlinkClick r:id="rId2"/>
              </a:rPr>
              <a:t>https://www.cdc.gov/mmwr/volumes/65/wr/mm6544a3.htm#F1_down</a:t>
            </a:r>
            <a:endParaRPr lang="en-US" sz="2800" b="0" i="0" u="sng" strike="noStrike" dirty="0">
              <a:solidFill>
                <a:srgbClr val="0097A7"/>
              </a:solidFill>
              <a:effectLst/>
              <a:latin typeface="Arial" panose="020B0604020202020204" pitchFamily="34" charset="0"/>
            </a:endParaRPr>
          </a:p>
          <a:p>
            <a:r>
              <a:rPr lang="en-US" sz="2800" b="0" i="0" u="sng" strike="noStrike" dirty="0">
                <a:solidFill>
                  <a:srgbClr val="0097A7"/>
                </a:solidFill>
                <a:effectLst/>
                <a:latin typeface="Arial" panose="020B0604020202020204" pitchFamily="34" charset="0"/>
                <a:hlinkClick r:id="rId3"/>
              </a:rPr>
              <a:t>https://www.cdc.gov/mmwr/preview/mmwrhtml/mm5944a2.htm</a:t>
            </a:r>
            <a:endParaRPr lang="en-US" b="0" dirty="0">
              <a:effectLst/>
            </a:endParaRPr>
          </a:p>
          <a:p>
            <a:r>
              <a:rPr lang="en-US" sz="2800" b="0" i="0" u="sng" strike="noStrike" dirty="0">
                <a:solidFill>
                  <a:srgbClr val="0097A7"/>
                </a:solidFill>
                <a:effectLst/>
                <a:latin typeface="Arial" panose="020B0604020202020204" pitchFamily="34" charset="0"/>
                <a:hlinkClick r:id="rId4"/>
              </a:rPr>
              <a:t>https://www.cdc.gov/tobacco/data_statistics/fact_sheets/health_effects/effects_cig_smoking/</a:t>
            </a:r>
            <a:endParaRPr lang="en-US" b="0" dirty="0">
              <a:effectLst/>
            </a:endParaRPr>
          </a:p>
          <a:p>
            <a:endParaRPr lang="en-US" dirty="0"/>
          </a:p>
        </p:txBody>
      </p:sp>
    </p:spTree>
    <p:extLst>
      <p:ext uri="{BB962C8B-B14F-4D97-AF65-F5344CB8AC3E}">
        <p14:creationId xmlns:p14="http://schemas.microsoft.com/office/powerpoint/2010/main" val="2720833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EEDE-2614-A6B6-5E80-586D8894EC21}"/>
              </a:ext>
            </a:extLst>
          </p:cNvPr>
          <p:cNvSpPr>
            <a:spLocks noGrp="1"/>
          </p:cNvSpPr>
          <p:nvPr>
            <p:ph type="title"/>
          </p:nvPr>
        </p:nvSpPr>
        <p:spPr>
          <a:xfrm>
            <a:off x="1086643" y="190501"/>
            <a:ext cx="10018713" cy="510836"/>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F760F9E4-2233-8E29-F71D-E69B798B5074}"/>
              </a:ext>
            </a:extLst>
          </p:cNvPr>
          <p:cNvSpPr>
            <a:spLocks noGrp="1"/>
          </p:cNvSpPr>
          <p:nvPr>
            <p:ph idx="1"/>
          </p:nvPr>
        </p:nvSpPr>
        <p:spPr>
          <a:xfrm>
            <a:off x="1502065" y="2201662"/>
            <a:ext cx="10018713" cy="4379650"/>
          </a:xfrm>
        </p:spPr>
        <p:txBody>
          <a:bodyPr>
            <a:normAutofit fontScale="92500" lnSpcReduction="10000"/>
          </a:bodyPr>
          <a:lstStyle/>
          <a:p>
            <a:r>
              <a:rPr lang="en-US" sz="1200" dirty="0">
                <a:effectLst/>
              </a:rPr>
              <a:t>“</a:t>
            </a:r>
            <a:r>
              <a:rPr lang="en-US" sz="900" dirty="0">
                <a:effectLst/>
              </a:rPr>
              <a:t>Smoking Rates by Country 2022,” </a:t>
            </a:r>
            <a:r>
              <a:rPr lang="en-US" sz="900" i="1" dirty="0">
                <a:effectLst/>
              </a:rPr>
              <a:t>Smoking rates by country 2022</a:t>
            </a:r>
            <a:r>
              <a:rPr lang="en-US" sz="900" dirty="0">
                <a:effectLst/>
              </a:rPr>
              <a:t>. [Online]. Available: https://worldpopulationreview.com/country-rankings/smoking-rates-by-country. [Accessed: 13-May-2022]. </a:t>
            </a:r>
          </a:p>
          <a:p>
            <a:r>
              <a:rPr lang="en-US" sz="900" dirty="0">
                <a:effectLst/>
              </a:rPr>
              <a:t>“Current cigarette smoking among adults in the United States,” </a:t>
            </a:r>
            <a:r>
              <a:rPr lang="en-US" sz="900" i="1" dirty="0">
                <a:effectLst/>
              </a:rPr>
              <a:t>Centers for Disease Control and Prevention</a:t>
            </a:r>
            <a:r>
              <a:rPr lang="en-US" sz="900" dirty="0">
                <a:effectLst/>
              </a:rPr>
              <a:t>, 17-Mar-2022. [Online]. Available: https://www.cdc.gov/tobacco/data_statistics/fact_sheets/adult_data/cig_smoking/index.htm. [Accessed: 13-May-2022]. </a:t>
            </a:r>
          </a:p>
          <a:p>
            <a:r>
              <a:rPr lang="en-US" sz="900" dirty="0">
                <a:effectLst/>
              </a:rPr>
              <a:t>“What are the risk factors for breast cancer?,” </a:t>
            </a:r>
            <a:r>
              <a:rPr lang="en-US" sz="900" i="1" dirty="0">
                <a:effectLst/>
              </a:rPr>
              <a:t>Centers for Disease Control and Prevention</a:t>
            </a:r>
            <a:r>
              <a:rPr lang="en-US" sz="900" dirty="0">
                <a:effectLst/>
              </a:rPr>
              <a:t>, 20-Sep-2021. [Online]. Available: https://www.cdc.gov/cancer/breast/basic_info/risk_factors.htm. [Accessed: 13-May-2022]. </a:t>
            </a:r>
          </a:p>
          <a:p>
            <a:r>
              <a:rPr lang="en-US" sz="900" dirty="0">
                <a:effectLst/>
              </a:rPr>
              <a:t>“Alcohol-related disease impact (ARDI) application - alcohol-attributable deaths,” </a:t>
            </a:r>
            <a:r>
              <a:rPr lang="en-US" sz="900" i="1" dirty="0">
                <a:effectLst/>
              </a:rPr>
              <a:t>Centers for Disease Control and Prevention</a:t>
            </a:r>
            <a:r>
              <a:rPr lang="en-US" sz="900" dirty="0">
                <a:effectLst/>
              </a:rPr>
              <a:t>. [Online]. Available: https://chronicdata.cdc.gov/Alcohol-Related-Disease-Impact/Alcohol-Related-Disease-Impact-ARDI-Application-Al/iz9a-43bv. [Accessed: 13-May-2022]. </a:t>
            </a:r>
          </a:p>
          <a:p>
            <a:r>
              <a:rPr lang="en-US" sz="900" dirty="0">
                <a:effectLst/>
              </a:rPr>
              <a:t>“U.S. chronic disease indicators: Cancer,” </a:t>
            </a:r>
            <a:r>
              <a:rPr lang="en-US" sz="900" i="1" dirty="0">
                <a:effectLst/>
              </a:rPr>
              <a:t>Centers for Disease Control and Prevention</a:t>
            </a:r>
            <a:r>
              <a:rPr lang="en-US" sz="900" dirty="0">
                <a:effectLst/>
              </a:rPr>
              <a:t>. [Online]. Available: https://chronicdata.cdc.gov/Chronic-Disease-Indicators/U-S-Chronic-Disease-Indicators-Cancer/u9ek-bct3. [Accessed: 13-May-2022]. </a:t>
            </a:r>
          </a:p>
          <a:p>
            <a:r>
              <a:rPr lang="en-US" sz="900" dirty="0">
                <a:effectLst/>
              </a:rPr>
              <a:t>“FASTSTATS - leading causes of death,” </a:t>
            </a:r>
            <a:r>
              <a:rPr lang="en-US" sz="900" i="1" dirty="0">
                <a:effectLst/>
              </a:rPr>
              <a:t>Centers for Disease Control and Prevention</a:t>
            </a:r>
            <a:r>
              <a:rPr lang="en-US" sz="900" dirty="0">
                <a:effectLst/>
              </a:rPr>
              <a:t>, 13-Jan-2022. [Online]. Available: https://www.cdc.gov/nchs/fastats/leading-causes-of-death.htm. [Accessed: 13-May-2022]. </a:t>
            </a:r>
          </a:p>
          <a:p>
            <a:r>
              <a:rPr lang="en-US" sz="900" dirty="0">
                <a:effectLst/>
              </a:rPr>
              <a:t>“Current cigarette smoking among adults in the United States,” </a:t>
            </a:r>
            <a:r>
              <a:rPr lang="en-US" sz="900" i="1" dirty="0">
                <a:effectLst/>
              </a:rPr>
              <a:t>Centers for Disease Control and Prevention</a:t>
            </a:r>
            <a:r>
              <a:rPr lang="en-US" sz="900" dirty="0">
                <a:effectLst/>
              </a:rPr>
              <a:t>, 17-Mar-2022. [Online]. Available: https://www.cdc.gov/tobacco/data_statistics/fact_sheets/adult_data/cig_smoking/index.htm. [Accessed: 13-May-2022]. </a:t>
            </a:r>
          </a:p>
          <a:p>
            <a:r>
              <a:rPr lang="en-US" sz="800" b="0" i="0" dirty="0">
                <a:solidFill>
                  <a:srgbClr val="000000"/>
                </a:solidFill>
                <a:effectLst/>
                <a:latin typeface="inherit"/>
              </a:rPr>
              <a:t>“What is cancer?: Cancer basics,” American Cancer Society. [Online]. Available: </a:t>
            </a:r>
            <a:r>
              <a:rPr lang="en-US" sz="800" b="0" i="0" u="none" strike="noStrike" dirty="0">
                <a:solidFill>
                  <a:srgbClr val="000000"/>
                </a:solidFill>
                <a:effectLst/>
                <a:latin typeface="inherit"/>
                <a:hlinkClick r:id="rId2" tooltip="https://www.cancer.org/treatment/understanding-your-diagnosis/what-is-cancer.html"/>
              </a:rPr>
              <a:t>https://www.cancer.org/treatment/understanding-your-diagnosis/what-is-cancer.html</a:t>
            </a:r>
            <a:r>
              <a:rPr lang="en-US" sz="800" b="0" i="0" dirty="0">
                <a:solidFill>
                  <a:srgbClr val="000000"/>
                </a:solidFill>
                <a:effectLst/>
                <a:latin typeface="inherit"/>
              </a:rPr>
              <a:t>. [Accessed: 13-May-2022]. </a:t>
            </a:r>
          </a:p>
          <a:p>
            <a:r>
              <a:rPr lang="en-US" sz="800" b="0" i="0" dirty="0">
                <a:solidFill>
                  <a:srgbClr val="000000"/>
                </a:solidFill>
                <a:effectLst/>
                <a:latin typeface="inherit"/>
              </a:rPr>
              <a:t>H. Ritchie and M. </a:t>
            </a:r>
            <a:r>
              <a:rPr lang="en-US" sz="800" b="0" i="0" dirty="0" err="1">
                <a:solidFill>
                  <a:srgbClr val="000000"/>
                </a:solidFill>
                <a:effectLst/>
                <a:latin typeface="inherit"/>
              </a:rPr>
              <a:t>Roser</a:t>
            </a:r>
            <a:r>
              <a:rPr lang="en-US" sz="800" b="0" i="0" dirty="0">
                <a:solidFill>
                  <a:srgbClr val="000000"/>
                </a:solidFill>
                <a:effectLst/>
                <a:latin typeface="inherit"/>
              </a:rPr>
              <a:t>, “Smoking,” Our World in Data, 23-May-2013. [Online]. Available: </a:t>
            </a:r>
            <a:r>
              <a:rPr lang="en-US" sz="800" b="0" i="0" u="none" strike="noStrike" dirty="0">
                <a:solidFill>
                  <a:srgbClr val="000000"/>
                </a:solidFill>
                <a:effectLst/>
                <a:latin typeface="inherit"/>
                <a:hlinkClick r:id="rId3" tooltip="https://ourworldindata.org/smoking"/>
              </a:rPr>
              <a:t>https://ourworldindata.org/smoking</a:t>
            </a:r>
            <a:r>
              <a:rPr lang="en-US" sz="800" b="0" i="0" dirty="0">
                <a:solidFill>
                  <a:srgbClr val="000000"/>
                </a:solidFill>
                <a:effectLst/>
                <a:latin typeface="inherit"/>
              </a:rPr>
              <a:t>. [Accessed: 13-May-2022]. </a:t>
            </a:r>
          </a:p>
          <a:p>
            <a:r>
              <a:rPr lang="en-US" sz="800" b="0" i="0" dirty="0">
                <a:solidFill>
                  <a:srgbClr val="000000"/>
                </a:solidFill>
                <a:effectLst/>
                <a:latin typeface="inherit"/>
              </a:rPr>
              <a:t>[“Morbidity and mortality weekly report (MMWR),” Centers for Disease Control and Prevention. [Online]. Available: </a:t>
            </a:r>
            <a:r>
              <a:rPr lang="en-US" sz="800" b="0" i="0" u="none" strike="noStrike" dirty="0">
                <a:solidFill>
                  <a:srgbClr val="000000"/>
                </a:solidFill>
                <a:effectLst/>
                <a:latin typeface="inherit"/>
                <a:hlinkClick r:id="rId4" tooltip="https://www.cdc.gov/mmwr/preview/mmwrhtml/mm5944a2.htm"/>
              </a:rPr>
              <a:t>https://www.cdc.gov/mmwr/preview/mmwrhtml/mm5944a2.htm</a:t>
            </a:r>
            <a:r>
              <a:rPr lang="en-US" sz="800" b="0" i="0" dirty="0">
                <a:solidFill>
                  <a:srgbClr val="000000"/>
                </a:solidFill>
                <a:effectLst/>
                <a:latin typeface="inherit"/>
              </a:rPr>
              <a:t>. [Accessed: 13-May-2022]. </a:t>
            </a:r>
          </a:p>
          <a:p>
            <a:r>
              <a:rPr lang="en-US" sz="800" b="0" i="0" dirty="0">
                <a:solidFill>
                  <a:srgbClr val="000000"/>
                </a:solidFill>
                <a:effectLst/>
                <a:latin typeface="inherit"/>
              </a:rPr>
              <a:t>2022 April 1, 2022 March 22, and 2022 March 9, “Differences seen in lung tumors of African Americans and whites,” National Cancer Institute, 23-Jan-2018. [Online]. Available: </a:t>
            </a:r>
            <a:r>
              <a:rPr lang="en-US" sz="800" b="0" i="0" u="none" strike="noStrike" dirty="0">
                <a:solidFill>
                  <a:srgbClr val="000000"/>
                </a:solidFill>
                <a:effectLst/>
                <a:latin typeface="inherit"/>
                <a:hlinkClick r:id="rId5" tooltip="https://www.cancer.gov/news-events/cancer-currents-blog/2018/lung-cancer-biologic-differences-race"/>
              </a:rPr>
              <a:t>https://www.cancer.gov/news-events/cancer-currents-blog/2018/lung-cancer-biologic-differences-race</a:t>
            </a:r>
            <a:r>
              <a:rPr lang="en-US" sz="800" b="0" i="0" dirty="0">
                <a:solidFill>
                  <a:srgbClr val="000000"/>
                </a:solidFill>
                <a:effectLst/>
                <a:latin typeface="inherit"/>
              </a:rPr>
              <a:t>. [Accessed: 13-May-2022]. </a:t>
            </a:r>
          </a:p>
          <a:p>
            <a:r>
              <a:rPr lang="en-US" sz="800" b="0" i="0" dirty="0">
                <a:solidFill>
                  <a:srgbClr val="000000"/>
                </a:solidFill>
                <a:effectLst/>
                <a:latin typeface="inherit"/>
              </a:rPr>
              <a:t>“Indicators for chronic disease surveillance — United States, 2013.” [Online]. Available: </a:t>
            </a:r>
            <a:r>
              <a:rPr lang="en-US" sz="800" b="0" i="0" u="none" strike="noStrike" dirty="0">
                <a:solidFill>
                  <a:srgbClr val="000000"/>
                </a:solidFill>
                <a:effectLst/>
                <a:latin typeface="inherit"/>
                <a:hlinkClick r:id="rId6" tooltip="https://www.cdc.gov/mmwr/pdf/rr/rr6401.pdf"/>
              </a:rPr>
              <a:t>https://www.cdc.gov/mmwr/pdf/rr/rr6401.pdf</a:t>
            </a:r>
            <a:r>
              <a:rPr lang="en-US" sz="800" b="0" i="0" dirty="0">
                <a:solidFill>
                  <a:srgbClr val="000000"/>
                </a:solidFill>
                <a:effectLst/>
                <a:latin typeface="inherit"/>
              </a:rPr>
              <a:t>. [Accessed: 14-May-2022].</a:t>
            </a:r>
          </a:p>
          <a:p>
            <a:r>
              <a:rPr lang="en-US" sz="800" b="0" i="0" dirty="0">
                <a:solidFill>
                  <a:srgbClr val="000000"/>
                </a:solidFill>
                <a:effectLst/>
                <a:latin typeface="inherit"/>
              </a:rPr>
              <a:t>“Alcohol and cancer,” Centers for Disease Control and Prevention, 31-Jan-2022. [Online]. Available: </a:t>
            </a:r>
            <a:r>
              <a:rPr lang="en-US" sz="800" b="0" i="0" u="none" strike="noStrike" dirty="0">
                <a:solidFill>
                  <a:srgbClr val="000000"/>
                </a:solidFill>
                <a:effectLst/>
                <a:latin typeface="inherit"/>
                <a:hlinkClick r:id="rId7" tooltip="https://www.cdc.gov/cancer/alcohol/"/>
              </a:rPr>
              <a:t>https://www.cdc.gov/cancer/alcohol/</a:t>
            </a:r>
            <a:r>
              <a:rPr lang="en-US" sz="800" b="0" i="0" dirty="0">
                <a:solidFill>
                  <a:srgbClr val="000000"/>
                </a:solidFill>
                <a:effectLst/>
                <a:latin typeface="inherit"/>
              </a:rPr>
              <a:t>. [Accessed: 13-May-2022].</a:t>
            </a:r>
          </a:p>
          <a:p>
            <a:r>
              <a:rPr lang="en-US" sz="800" b="0" i="0" dirty="0">
                <a:solidFill>
                  <a:srgbClr val="000000"/>
                </a:solidFill>
                <a:effectLst/>
                <a:latin typeface="inherit"/>
              </a:rPr>
              <a:t>“Cancer and alcohol,” Global Cancer Observatory. [Online]. Available: </a:t>
            </a:r>
            <a:r>
              <a:rPr lang="en-US" sz="800" b="0" i="0" u="none" strike="noStrike" dirty="0">
                <a:solidFill>
                  <a:srgbClr val="000000"/>
                </a:solidFill>
                <a:effectLst/>
                <a:latin typeface="inherit"/>
                <a:hlinkClick r:id="rId8" tooltip="https://gco.iarc.fr/causes/alcohol/tools-bars?mode=2&amp;sex=0&amp;population=900&amp;population_group=4&amp;country=4&amp;continent=0&amp;cancer=40&amp;key=attr_cases&amp;lock_scale=0&amp;nb_results=10&amp;age_group=3&amp;colored=1"/>
              </a:rPr>
              <a:t>https://gco.iarc.fr/causes/alcohol/tools-bars?mode=2&amp;sex=0&amp;population=900&amp;population_group=4&amp;country=4&amp;continent=0&amp;cancer=40&amp;key=attr_cases&amp;lock_scale=0&amp;nb_results=10&amp;age_group=3&amp;colored=1</a:t>
            </a:r>
            <a:r>
              <a:rPr lang="en-US" sz="800" b="0" i="0" dirty="0">
                <a:solidFill>
                  <a:srgbClr val="000000"/>
                </a:solidFill>
                <a:effectLst/>
                <a:latin typeface="inherit"/>
              </a:rPr>
              <a:t>. [Accessed: 13-May-2022]. </a:t>
            </a:r>
          </a:p>
          <a:p>
            <a:r>
              <a:rPr lang="en-US" sz="800" b="0" i="0" dirty="0">
                <a:solidFill>
                  <a:srgbClr val="000000"/>
                </a:solidFill>
                <a:effectLst/>
                <a:latin typeface="inherit"/>
              </a:rPr>
              <a:t>“Worldwide cancer data: World cancer research fund international,” WCRF International, 14-Apr-2022. [Online]. Available: </a:t>
            </a:r>
            <a:r>
              <a:rPr lang="en-US" sz="800" b="0" i="0" u="none" strike="noStrike" dirty="0">
                <a:solidFill>
                  <a:srgbClr val="000000"/>
                </a:solidFill>
                <a:effectLst/>
                <a:latin typeface="inherit"/>
                <a:hlinkClick r:id="rId9" tooltip="https://www.wcrf.org/cancer-trends/worldwide-cancer-data/"/>
              </a:rPr>
              <a:t>https://www.wcrf.org/cancer-trends/worldwide-cancer-data/</a:t>
            </a:r>
            <a:r>
              <a:rPr lang="en-US" sz="800" b="0" i="0" dirty="0">
                <a:solidFill>
                  <a:srgbClr val="000000"/>
                </a:solidFill>
                <a:effectLst/>
                <a:latin typeface="inherit"/>
              </a:rPr>
              <a:t>. [Accessed: 13-May-2022].</a:t>
            </a:r>
          </a:p>
          <a:p>
            <a:r>
              <a:rPr lang="en-US" sz="800" b="0" i="0" dirty="0">
                <a:solidFill>
                  <a:srgbClr val="000000"/>
                </a:solidFill>
                <a:effectLst/>
                <a:latin typeface="inherit"/>
              </a:rPr>
              <a:t> “Real Time World Statistics,” </a:t>
            </a:r>
            <a:r>
              <a:rPr lang="en-US" sz="800" b="0" i="0" dirty="0" err="1">
                <a:solidFill>
                  <a:srgbClr val="000000"/>
                </a:solidFill>
                <a:effectLst/>
                <a:latin typeface="inherit"/>
              </a:rPr>
              <a:t>Worldometer</a:t>
            </a:r>
            <a:r>
              <a:rPr lang="en-US" sz="800" b="0" i="0" dirty="0">
                <a:solidFill>
                  <a:srgbClr val="000000"/>
                </a:solidFill>
                <a:effectLst/>
                <a:latin typeface="inherit"/>
              </a:rPr>
              <a:t>. [Online]. Available: </a:t>
            </a:r>
            <a:r>
              <a:rPr lang="en-US" sz="800" b="0" i="0" u="none" strike="noStrike" dirty="0">
                <a:solidFill>
                  <a:srgbClr val="000000"/>
                </a:solidFill>
                <a:effectLst/>
                <a:latin typeface="inherit"/>
                <a:hlinkClick r:id="rId10" tooltip="https://www.worldometers.info/"/>
              </a:rPr>
              <a:t>https://www.worldometers.info/</a:t>
            </a:r>
            <a:r>
              <a:rPr lang="en-US" sz="800" b="0" i="0" dirty="0">
                <a:solidFill>
                  <a:srgbClr val="000000"/>
                </a:solidFill>
                <a:effectLst/>
                <a:latin typeface="inherit"/>
              </a:rPr>
              <a:t>. [Accessed: 13-May-2022]. </a:t>
            </a:r>
          </a:p>
          <a:p>
            <a:r>
              <a:rPr lang="en-US" sz="800" b="0" i="0" dirty="0">
                <a:solidFill>
                  <a:srgbClr val="000000"/>
                </a:solidFill>
                <a:effectLst/>
                <a:latin typeface="inherit"/>
              </a:rPr>
              <a:t>“Alcohol Consumption by Country 2022,” Alcohol consumption by country 2022. [Online]. Available: </a:t>
            </a:r>
            <a:r>
              <a:rPr lang="en-US" sz="800" b="0" i="0" u="none" strike="noStrike" dirty="0">
                <a:solidFill>
                  <a:srgbClr val="000000"/>
                </a:solidFill>
                <a:effectLst/>
                <a:latin typeface="inherit"/>
                <a:hlinkClick r:id="rId11" tooltip="https://worldpopulationreview.com/country-rankings/alcohol-consumption-by-country"/>
              </a:rPr>
              <a:t>https://worldpopulationreview.com/country-rankings/alcohol-consumption-by-country</a:t>
            </a:r>
            <a:r>
              <a:rPr lang="en-US" sz="800" b="0" i="0" dirty="0">
                <a:solidFill>
                  <a:srgbClr val="000000"/>
                </a:solidFill>
                <a:effectLst/>
                <a:latin typeface="inherit"/>
              </a:rPr>
              <a:t>. [Accessed: 13-May-2022].</a:t>
            </a:r>
          </a:p>
          <a:p>
            <a:endParaRPr lang="en-US" sz="900" dirty="0">
              <a:effectLst/>
            </a:endParaRPr>
          </a:p>
          <a:p>
            <a:endParaRPr lang="en-US" sz="1050" dirty="0">
              <a:effectLst/>
            </a:endParaRPr>
          </a:p>
          <a:p>
            <a:endParaRPr lang="en-US" sz="1200" dirty="0">
              <a:effectLst/>
            </a:endParaRPr>
          </a:p>
          <a:p>
            <a:endParaRPr lang="en-US" sz="900" dirty="0">
              <a:effectLst/>
            </a:endParaRPr>
          </a:p>
          <a:p>
            <a:endParaRPr lang="en-US" sz="1050" dirty="0">
              <a:effectLst/>
            </a:endParaRPr>
          </a:p>
          <a:p>
            <a:endParaRPr lang="en-US" sz="1200" dirty="0">
              <a:effectLst/>
            </a:endParaRPr>
          </a:p>
          <a:p>
            <a:endParaRPr lang="en-US" dirty="0"/>
          </a:p>
        </p:txBody>
      </p:sp>
    </p:spTree>
    <p:extLst>
      <p:ext uri="{BB962C8B-B14F-4D97-AF65-F5344CB8AC3E}">
        <p14:creationId xmlns:p14="http://schemas.microsoft.com/office/powerpoint/2010/main" val="2524927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1E90C-A1AC-2338-7F2F-C519AB2B24DA}"/>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Effects</a:t>
            </a:r>
          </a:p>
        </p:txBody>
      </p:sp>
      <p:sp>
        <p:nvSpPr>
          <p:cNvPr id="3" name="Content Placeholder 2">
            <a:extLst>
              <a:ext uri="{FF2B5EF4-FFF2-40B4-BE49-F238E27FC236}">
                <a16:creationId xmlns:a16="http://schemas.microsoft.com/office/drawing/2014/main" id="{2109790C-A951-43BD-1066-3F836070F3C9}"/>
              </a:ext>
            </a:extLst>
          </p:cNvPr>
          <p:cNvSpPr>
            <a:spLocks noGrp="1"/>
          </p:cNvSpPr>
          <p:nvPr>
            <p:ph idx="1"/>
          </p:nvPr>
        </p:nvSpPr>
        <p:spPr>
          <a:xfrm>
            <a:off x="1484310" y="1703614"/>
            <a:ext cx="10018713" cy="3124201"/>
          </a:xfrm>
        </p:spPr>
        <p:txBody>
          <a:bodyPr>
            <a:normAutofit lnSpcReduction="10000"/>
          </a:bodyPr>
          <a:lstStyle/>
          <a:p>
            <a:r>
              <a:rPr lang="en-US" dirty="0">
                <a:latin typeface="Arial" panose="020B0604020202020204" pitchFamily="34" charset="0"/>
                <a:cs typeface="Arial" panose="020B0604020202020204" pitchFamily="34" charset="0"/>
              </a:rPr>
              <a:t>Smoking</a:t>
            </a:r>
          </a:p>
          <a:p>
            <a:pPr lvl="1"/>
            <a:r>
              <a:rPr lang="en-US" dirty="0">
                <a:latin typeface="Arial" panose="020B0604020202020204" pitchFamily="34" charset="0"/>
                <a:cs typeface="Arial" panose="020B0604020202020204" pitchFamily="34" charset="0"/>
              </a:rPr>
              <a:t>Inhaling cigarette smoke will start to thicken the blood in the body and damage the air sacs found in lungs that allow one to breathe.</a:t>
            </a:r>
          </a:p>
          <a:p>
            <a:pPr lvl="1"/>
            <a:endParaRPr lang="en-US" dirty="0">
              <a:latin typeface="Arial" panose="020B0604020202020204" pitchFamily="34" charset="0"/>
              <a:cs typeface="Arial" panose="020B0604020202020204" pitchFamily="34" charset="0"/>
            </a:endParaRPr>
          </a:p>
          <a:p>
            <a:pPr marL="457200" lvl="1"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Drinking</a:t>
            </a:r>
          </a:p>
          <a:p>
            <a:pPr lvl="1"/>
            <a:r>
              <a:rPr lang="en-US" dirty="0">
                <a:latin typeface="Arial" panose="020B0604020202020204" pitchFamily="34" charset="0"/>
                <a:cs typeface="Arial" panose="020B0604020202020204" pitchFamily="34" charset="0"/>
              </a:rPr>
              <a:t>Once consuming alcohol, the body breaks it down as Acetaldehyde, damages DNA and prevents the body from repairing itself.</a:t>
            </a:r>
          </a:p>
        </p:txBody>
      </p:sp>
    </p:spTree>
    <p:extLst>
      <p:ext uri="{BB962C8B-B14F-4D97-AF65-F5344CB8AC3E}">
        <p14:creationId xmlns:p14="http://schemas.microsoft.com/office/powerpoint/2010/main" val="2554747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3A945-83BF-BBAB-E772-34969116C5A5}"/>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Why We Chose This Topic</a:t>
            </a:r>
          </a:p>
        </p:txBody>
      </p:sp>
      <p:sp>
        <p:nvSpPr>
          <p:cNvPr id="3" name="Content Placeholder 2">
            <a:extLst>
              <a:ext uri="{FF2B5EF4-FFF2-40B4-BE49-F238E27FC236}">
                <a16:creationId xmlns:a16="http://schemas.microsoft.com/office/drawing/2014/main" id="{F3CE9E6D-FB97-268E-EEC1-7594C7D6B714}"/>
              </a:ext>
            </a:extLst>
          </p:cNvPr>
          <p:cNvSpPr>
            <a:spLocks noGrp="1"/>
          </p:cNvSpPr>
          <p:nvPr>
            <p:ph idx="1"/>
          </p:nvPr>
        </p:nvSpPr>
        <p:spPr>
          <a:xfrm>
            <a:off x="838200" y="1605190"/>
            <a:ext cx="5334000" cy="4351338"/>
          </a:xfrm>
        </p:spPr>
        <p:txBody>
          <a:bodyPr/>
          <a:lstStyle/>
          <a:p>
            <a:r>
              <a:rPr lang="en-US" dirty="0">
                <a:latin typeface="Arial" panose="020B0604020202020204" pitchFamily="34" charset="0"/>
                <a:cs typeface="Arial" panose="020B0604020202020204" pitchFamily="34" charset="0"/>
              </a:rPr>
              <a:t>Much research has shown that such behaviors may even be a direct cause for fatal diseases such as lung cancer and heart disease. </a:t>
            </a:r>
          </a:p>
        </p:txBody>
      </p:sp>
      <p:pic>
        <p:nvPicPr>
          <p:cNvPr id="1028" name="Picture 4">
            <a:extLst>
              <a:ext uri="{FF2B5EF4-FFF2-40B4-BE49-F238E27FC236}">
                <a16:creationId xmlns:a16="http://schemas.microsoft.com/office/drawing/2014/main" id="{52009A75-EFA2-FEDD-A406-2D043F7622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6803" y="2166938"/>
            <a:ext cx="5322066" cy="4135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784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5E87A-C2F3-AA3D-988E-C13B05C617AB}"/>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Cancers Caused Tobacco (US)</a:t>
            </a:r>
          </a:p>
        </p:txBody>
      </p:sp>
      <p:sp>
        <p:nvSpPr>
          <p:cNvPr id="5" name="Content Placeholder 4">
            <a:extLst>
              <a:ext uri="{FF2B5EF4-FFF2-40B4-BE49-F238E27FC236}">
                <a16:creationId xmlns:a16="http://schemas.microsoft.com/office/drawing/2014/main" id="{FE19C74A-A535-BE67-9F40-EB70BE848EAB}"/>
              </a:ext>
            </a:extLst>
          </p:cNvPr>
          <p:cNvSpPr>
            <a:spLocks noGrp="1"/>
          </p:cNvSpPr>
          <p:nvPr>
            <p:ph idx="1"/>
          </p:nvPr>
        </p:nvSpPr>
        <p:spPr>
          <a:xfrm>
            <a:off x="838200" y="1690688"/>
            <a:ext cx="4662488" cy="4191000"/>
          </a:xfrm>
        </p:spPr>
        <p:txBody>
          <a:bodyPr/>
          <a:lstStyle/>
          <a:p>
            <a:r>
              <a:rPr lang="en-US" dirty="0">
                <a:latin typeface="Arial" panose="020B0604020202020204" pitchFamily="34" charset="0"/>
                <a:cs typeface="Arial" panose="020B0604020202020204" pitchFamily="34" charset="0"/>
              </a:rPr>
              <a:t>Lung cancer being the most predominant. We will focus on that.</a:t>
            </a:r>
          </a:p>
        </p:txBody>
      </p:sp>
      <p:pic>
        <p:nvPicPr>
          <p:cNvPr id="5122" name="Picture 2">
            <a:extLst>
              <a:ext uri="{FF2B5EF4-FFF2-40B4-BE49-F238E27FC236}">
                <a16:creationId xmlns:a16="http://schemas.microsoft.com/office/drawing/2014/main" id="{0C9C8B66-B038-0E88-6FC3-60412BCB87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7851" y="2195513"/>
            <a:ext cx="6231634" cy="4081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031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0545D-C7CE-CFD5-1C55-4323F640AE87}"/>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endParaRPr lang="en-US" sz="5200" kern="1200" dirty="0">
              <a:solidFill>
                <a:schemeClr val="tx1"/>
              </a:solidFill>
              <a:latin typeface="+mj-lt"/>
              <a:ea typeface="+mj-ea"/>
              <a:cs typeface="+mj-cs"/>
            </a:endParaRPr>
          </a:p>
        </p:txBody>
      </p:sp>
      <p:pic>
        <p:nvPicPr>
          <p:cNvPr id="1028" name="Picture 4">
            <a:extLst>
              <a:ext uri="{FF2B5EF4-FFF2-40B4-BE49-F238E27FC236}">
                <a16:creationId xmlns:a16="http://schemas.microsoft.com/office/drawing/2014/main" id="{98D13560-62FF-5A00-2834-E92E2D3A92C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4603"/>
          <a:stretch/>
        </p:blipFill>
        <p:spPr bwMode="auto">
          <a:xfrm>
            <a:off x="386611" y="1913143"/>
            <a:ext cx="5803323" cy="3890357"/>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58B504D6-877B-5CF7-AEF8-80DF9B1182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3895"/>
          <a:stretch/>
        </p:blipFill>
        <p:spPr bwMode="auto">
          <a:xfrm>
            <a:off x="6091151" y="1913142"/>
            <a:ext cx="5803323" cy="3890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37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14330-0743-4BEA-B65D-CB18E88FE685}"/>
              </a:ext>
            </a:extLst>
          </p:cNvPr>
          <p:cNvSpPr>
            <a:spLocks noGrp="1"/>
          </p:cNvSpPr>
          <p:nvPr>
            <p:ph type="title"/>
          </p:nvPr>
        </p:nvSpPr>
        <p:spPr>
          <a:xfrm>
            <a:off x="838200" y="609600"/>
            <a:ext cx="3739341" cy="1330839"/>
          </a:xfrm>
        </p:spPr>
        <p:txBody>
          <a:bodyPr vert="horz" lIns="91440" tIns="45720" rIns="91440" bIns="45720" rtlCol="0" anchor="ctr">
            <a:normAutofit/>
          </a:bodyPr>
          <a:lstStyle/>
          <a:p>
            <a:r>
              <a:rPr lang="en-US" kern="1200">
                <a:solidFill>
                  <a:schemeClr val="tx1"/>
                </a:solidFill>
                <a:latin typeface="Arial" panose="020B0604020202020204" pitchFamily="34" charset="0"/>
                <a:cs typeface="Arial" panose="020B0604020202020204" pitchFamily="34" charset="0"/>
              </a:rPr>
              <a:t>Prevalence</a:t>
            </a:r>
            <a:endParaRPr lang="en-US" kern="1200" dirty="0">
              <a:solidFill>
                <a:schemeClr val="tx1"/>
              </a:solidFill>
              <a:latin typeface="Arial" panose="020B0604020202020204" pitchFamily="34" charset="0"/>
              <a:cs typeface="Arial" panose="020B0604020202020204" pitchFamily="34" charset="0"/>
            </a:endParaRPr>
          </a:p>
        </p:txBody>
      </p:sp>
      <p:pic>
        <p:nvPicPr>
          <p:cNvPr id="3074" name="Picture 2" descr="Chart, scatter chart&#10;&#10;Description automatically generated">
            <a:extLst>
              <a:ext uri="{FF2B5EF4-FFF2-40B4-BE49-F238E27FC236}">
                <a16:creationId xmlns:a16="http://schemas.microsoft.com/office/drawing/2014/main" id="{8808EAF9-FEAB-8A82-F703-8D459BB19F1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462771" y="544779"/>
            <a:ext cx="5671334" cy="55579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5524707-A2C3-499E-29D7-F7CE9EC7DAFD}"/>
              </a:ext>
            </a:extLst>
          </p:cNvPr>
          <p:cNvSpPr txBox="1"/>
          <p:nvPr/>
        </p:nvSpPr>
        <p:spPr>
          <a:xfrm>
            <a:off x="862366" y="2194102"/>
            <a:ext cx="3427001" cy="3908586"/>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2000">
                <a:latin typeface="Arial" panose="020B0604020202020204" pitchFamily="34" charset="0"/>
                <a:cs typeface="Arial" panose="020B0604020202020204" pitchFamily="34" charset="0"/>
              </a:rPr>
              <a:t>Smoking prevalence has steadily declined between genders.</a:t>
            </a:r>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endParaRPr lang="en-US" sz="2000" dirty="0"/>
          </a:p>
        </p:txBody>
      </p:sp>
    </p:spTree>
    <p:extLst>
      <p:ext uri="{BB962C8B-B14F-4D97-AF65-F5344CB8AC3E}">
        <p14:creationId xmlns:p14="http://schemas.microsoft.com/office/powerpoint/2010/main" val="115710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3CFDF-E3F1-C8A2-86E1-F7AC3E41AF3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13B2581-8606-3779-DCDA-703123E1F184}"/>
              </a:ext>
            </a:extLst>
          </p:cNvPr>
          <p:cNvSpPr>
            <a:spLocks noGrp="1"/>
          </p:cNvSpPr>
          <p:nvPr>
            <p:ph idx="1"/>
          </p:nvPr>
        </p:nvSpPr>
        <p:spPr/>
        <p:txBody>
          <a:bodyPr/>
          <a:lstStyle/>
          <a:p>
            <a:endParaRPr lang="en-US" dirty="0"/>
          </a:p>
        </p:txBody>
      </p:sp>
      <p:pic>
        <p:nvPicPr>
          <p:cNvPr id="2050" name="Picture 2">
            <a:extLst>
              <a:ext uri="{FF2B5EF4-FFF2-40B4-BE49-F238E27FC236}">
                <a16:creationId xmlns:a16="http://schemas.microsoft.com/office/drawing/2014/main" id="{74505509-B113-724E-0D2B-61AE2C814E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486" y="1531937"/>
            <a:ext cx="5131715" cy="3794125"/>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a:extLst>
              <a:ext uri="{FF2B5EF4-FFF2-40B4-BE49-F238E27FC236}">
                <a16:creationId xmlns:a16="http://schemas.microsoft.com/office/drawing/2014/main" id="{FD2EB32E-942F-671F-F367-20CAE21B98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9353" y="1531937"/>
            <a:ext cx="5183161" cy="379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83947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1190</TotalTime>
  <Words>1391</Words>
  <Application>Microsoft Office PowerPoint</Application>
  <PresentationFormat>Widescreen</PresentationFormat>
  <Paragraphs>108</Paragraphs>
  <Slides>34</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Corbel</vt:lpstr>
      <vt:lpstr>inherit</vt:lpstr>
      <vt:lpstr>Parallax</vt:lpstr>
      <vt:lpstr>Analysis of Correlation Between Smoking/Drinking and Cancer</vt:lpstr>
      <vt:lpstr>Agenda</vt:lpstr>
      <vt:lpstr>Problem Statement</vt:lpstr>
      <vt:lpstr>Effects</vt:lpstr>
      <vt:lpstr>Why We Chose This Topic</vt:lpstr>
      <vt:lpstr>Cancers Caused Tobacco (US)</vt:lpstr>
      <vt:lpstr>PowerPoint Presentation</vt:lpstr>
      <vt:lpstr>Prevalence</vt:lpstr>
      <vt:lpstr>PowerPoint Presentation</vt:lpstr>
      <vt:lpstr>PowerPoint Presentation</vt:lpstr>
      <vt:lpstr>Effected Parties</vt:lpstr>
      <vt:lpstr>Cancers Caused by Alcohol (US)</vt:lpstr>
      <vt:lpstr>Disparities in Gender</vt:lpstr>
      <vt:lpstr>Disparities Between Ethnicities</vt:lpstr>
      <vt:lpstr>Disparities in Region</vt:lpstr>
      <vt:lpstr>Gender Correlation in Liver Cancer Deaths</vt:lpstr>
      <vt:lpstr>Ethnicity Correlation in Liver Cancer Deaths</vt:lpstr>
      <vt:lpstr>Region Correlation in Liver Cancer Deaths</vt:lpstr>
      <vt:lpstr>Effected Parties</vt:lpstr>
      <vt:lpstr>PowerPoint Presentation</vt:lpstr>
      <vt:lpstr>Cancer v alcohol at a global scale</vt:lpstr>
      <vt:lpstr> </vt:lpstr>
      <vt:lpstr>PowerPoint Presentation</vt:lpstr>
      <vt:lpstr>PowerPoint Presentation</vt:lpstr>
      <vt:lpstr>PowerPoint Presentation</vt:lpstr>
      <vt:lpstr>Challenges &amp; Solutions</vt:lpstr>
      <vt:lpstr>Conclusion</vt:lpstr>
      <vt:lpstr>Code: Cesar</vt:lpstr>
      <vt:lpstr>Code: Angel</vt:lpstr>
      <vt:lpstr>PowerPoint Presentation</vt:lpstr>
      <vt:lpstr>Q&amp;A</vt:lpstr>
      <vt:lpstr>Datasets</vt:lpstr>
      <vt:lpstr>Work Cited</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Correlation Between Smoking/Drinking and Cancer</dc:title>
  <dc:creator>Angel Zuniga</dc:creator>
  <cp:lastModifiedBy>Daniel</cp:lastModifiedBy>
  <cp:revision>9</cp:revision>
  <dcterms:created xsi:type="dcterms:W3CDTF">2022-05-11T23:38:31Z</dcterms:created>
  <dcterms:modified xsi:type="dcterms:W3CDTF">2022-05-14T05:53:27Z</dcterms:modified>
</cp:coreProperties>
</file>

<file path=docProps/thumbnail.jpeg>
</file>